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7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3F643-B0BF-4049-8D15-93DDCB974E5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78FA-4F38-4A14-B8AB-B585D3FBD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582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3F643-B0BF-4049-8D15-93DDCB974E5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78FA-4F38-4A14-B8AB-B585D3FBD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794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3F643-B0BF-4049-8D15-93DDCB974E5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78FA-4F38-4A14-B8AB-B585D3FBD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141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3F643-B0BF-4049-8D15-93DDCB974E5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78FA-4F38-4A14-B8AB-B585D3FBD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433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3F643-B0BF-4049-8D15-93DDCB974E5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78FA-4F38-4A14-B8AB-B585D3FBD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52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3F643-B0BF-4049-8D15-93DDCB974E5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78FA-4F38-4A14-B8AB-B585D3FBD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15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3F643-B0BF-4049-8D15-93DDCB974E5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78FA-4F38-4A14-B8AB-B585D3FBD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235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3F643-B0BF-4049-8D15-93DDCB974E5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78FA-4F38-4A14-B8AB-B585D3FBD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199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3F643-B0BF-4049-8D15-93DDCB974E5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78FA-4F38-4A14-B8AB-B585D3FBD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855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3F643-B0BF-4049-8D15-93DDCB974E5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78FA-4F38-4A14-B8AB-B585D3FBD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447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3F643-B0BF-4049-8D15-93DDCB974E5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78FA-4F38-4A14-B8AB-B585D3FBD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858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3F643-B0BF-4049-8D15-93DDCB974E5A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D78FA-4F38-4A14-B8AB-B585D3FBD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225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kpolyakov.spb.ru/download/bitwise2.pd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Битовые операции в задачах КИМ ЕГЭ по информатике.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ru-RU" dirty="0" smtClean="0"/>
              <a:t>Сиротинина И.В. </a:t>
            </a:r>
          </a:p>
          <a:p>
            <a:pPr algn="r"/>
            <a:r>
              <a:rPr lang="ru-RU" dirty="0" smtClean="0"/>
              <a:t>по материалам статьи</a:t>
            </a:r>
            <a:br>
              <a:rPr lang="ru-RU" dirty="0" smtClean="0"/>
            </a:br>
            <a:r>
              <a:rPr lang="ru-RU" dirty="0" smtClean="0"/>
              <a:t> К.Ю. Поляков, </a:t>
            </a:r>
            <a:r>
              <a:rPr lang="ru-RU" dirty="0" smtClean="0">
                <a:hlinkClick r:id="rId2"/>
              </a:rPr>
              <a:t>Битовые операции в задаче 18 КИМ ЕГЭ по информатике. Часть 2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120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2000" dirty="0" smtClean="0"/>
              <a:t>1 тип. Задача </a:t>
            </a:r>
            <a:r>
              <a:rPr lang="ru-RU" sz="2000" dirty="0" smtClean="0"/>
              <a:t>егэ</a:t>
            </a:r>
            <a:r>
              <a:rPr lang="ru-RU" sz="2000" dirty="0"/>
              <a:t>-</a:t>
            </a:r>
            <a:r>
              <a:rPr lang="ru-RU" sz="2000" dirty="0" smtClean="0"/>
              <a:t>18 №150. Введём выражение </a:t>
            </a:r>
            <a:r>
              <a:rPr lang="ru-RU" sz="2000" i="1" dirty="0" smtClean="0"/>
              <a:t>M &amp; K</a:t>
            </a:r>
            <a:r>
              <a:rPr lang="ru-RU" sz="2000" dirty="0" smtClean="0"/>
              <a:t>, обозначающее поразрядную конъюнкцию </a:t>
            </a:r>
            <a:r>
              <a:rPr lang="ru-RU" sz="2000" i="1" dirty="0" smtClean="0"/>
              <a:t>M</a:t>
            </a:r>
            <a:r>
              <a:rPr lang="ru-RU" sz="2000" dirty="0" smtClean="0"/>
              <a:t> и </a:t>
            </a:r>
            <a:r>
              <a:rPr lang="ru-RU" sz="2000" i="1" dirty="0" smtClean="0"/>
              <a:t>K</a:t>
            </a:r>
            <a:r>
              <a:rPr lang="ru-RU" sz="2000" dirty="0" smtClean="0"/>
              <a:t> (логическое «И» между соответствующими битами двоичной записи). Определите наименьшее натуральное число </a:t>
            </a:r>
            <a:r>
              <a:rPr lang="ru-RU" sz="2000" i="1" dirty="0" smtClean="0"/>
              <a:t>A</a:t>
            </a:r>
            <a:r>
              <a:rPr lang="ru-RU" sz="2000" dirty="0" smtClean="0"/>
              <a:t>, такое что выражение</a:t>
            </a:r>
            <a:br>
              <a:rPr lang="ru-RU" sz="2000" dirty="0" smtClean="0"/>
            </a:br>
            <a:r>
              <a:rPr lang="ru-RU" sz="2000" dirty="0" smtClean="0"/>
              <a:t>(</a:t>
            </a:r>
            <a:r>
              <a:rPr lang="ru-RU" sz="2000" i="1" dirty="0" smtClean="0"/>
              <a:t>X &amp; </a:t>
            </a:r>
            <a:r>
              <a:rPr lang="en-US" sz="2000" dirty="0" smtClean="0"/>
              <a:t>56 </a:t>
            </a:r>
            <a:r>
              <a:rPr lang="en-US" sz="2000" dirty="0" smtClean="0">
                <a:sym typeface="Symbol"/>
              </a:rPr>
              <a:t></a:t>
            </a:r>
            <a:r>
              <a:rPr lang="ru-RU" sz="2000" dirty="0" smtClean="0"/>
              <a:t> 0) </a:t>
            </a:r>
            <a:r>
              <a:rPr lang="ru-RU" sz="2000" dirty="0" smtClean="0">
                <a:sym typeface="Symbol"/>
              </a:rPr>
              <a:t></a:t>
            </a:r>
            <a:r>
              <a:rPr lang="ru-RU" sz="2000" dirty="0" smtClean="0"/>
              <a:t> ((</a:t>
            </a:r>
            <a:r>
              <a:rPr lang="ru-RU" sz="2000" i="1" dirty="0" smtClean="0"/>
              <a:t>X </a:t>
            </a:r>
            <a:r>
              <a:rPr lang="ru-RU" sz="2000" dirty="0" smtClean="0"/>
              <a:t>&amp; </a:t>
            </a:r>
            <a:r>
              <a:rPr lang="en-US" sz="2000" dirty="0" smtClean="0"/>
              <a:t>48</a:t>
            </a:r>
            <a:r>
              <a:rPr lang="ru-RU" sz="2000" dirty="0" smtClean="0"/>
              <a:t> = 0)  </a:t>
            </a:r>
            <a:r>
              <a:rPr lang="ru-RU" sz="2000" dirty="0" smtClean="0">
                <a:sym typeface="Symbol"/>
              </a:rPr>
              <a:t></a:t>
            </a:r>
            <a:r>
              <a:rPr lang="ru-RU" sz="2000" dirty="0" smtClean="0"/>
              <a:t>  (</a:t>
            </a:r>
            <a:r>
              <a:rPr lang="ru-RU" sz="2000" i="1" dirty="0" smtClean="0"/>
              <a:t>X </a:t>
            </a:r>
            <a:r>
              <a:rPr lang="ru-RU" sz="2000" dirty="0" smtClean="0"/>
              <a:t>&amp;</a:t>
            </a:r>
            <a:r>
              <a:rPr lang="ru-RU" sz="2000" i="1" dirty="0" smtClean="0"/>
              <a:t> A </a:t>
            </a:r>
            <a:r>
              <a:rPr lang="en-US" sz="2000" dirty="0" smtClean="0">
                <a:sym typeface="Symbol"/>
              </a:rPr>
              <a:t> </a:t>
            </a:r>
            <a:r>
              <a:rPr lang="ru-RU" sz="2000" dirty="0" smtClean="0"/>
              <a:t>0</a:t>
            </a:r>
            <a:r>
              <a:rPr lang="ru-RU" sz="2000" dirty="0" smtClean="0"/>
              <a:t>))</a:t>
            </a:r>
            <a:br>
              <a:rPr lang="ru-RU" sz="2000" dirty="0" smtClean="0"/>
            </a:br>
            <a:r>
              <a:rPr lang="ru-RU" sz="2000" dirty="0" smtClean="0"/>
              <a:t>тождественно </a:t>
            </a:r>
            <a:r>
              <a:rPr lang="ru-RU" sz="2000" dirty="0" smtClean="0"/>
              <a:t>истинно (то есть принимает значение 1 при любом натуральном значении переменной </a:t>
            </a:r>
            <a:r>
              <a:rPr lang="ru-RU" sz="2000" i="1" dirty="0" smtClean="0"/>
              <a:t>X</a:t>
            </a:r>
            <a:r>
              <a:rPr lang="ru-RU" sz="2000" dirty="0" smtClean="0"/>
              <a:t>)?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Будем обозначать через </a:t>
            </a:r>
            <a:r>
              <a:rPr lang="en-US" sz="2000" i="1" dirty="0" smtClean="0">
                <a:solidFill>
                  <a:srgbClr val="0070C0"/>
                </a:solidFill>
              </a:rPr>
              <a:t>X</a:t>
            </a:r>
            <a:r>
              <a:rPr lang="en-US" sz="2000" i="1" baseline="-25000" dirty="0">
                <a:solidFill>
                  <a:srgbClr val="0070C0"/>
                </a:solidFill>
              </a:rPr>
              <a:t>K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dirty="0" smtClean="0">
                <a:solidFill>
                  <a:srgbClr val="0070C0"/>
                </a:solidFill>
              </a:rPr>
              <a:t>множество </a:t>
            </a:r>
            <a:r>
              <a:rPr lang="ru-RU" sz="2000" dirty="0">
                <a:solidFill>
                  <a:srgbClr val="0070C0"/>
                </a:solidFill>
              </a:rPr>
              <a:t>чисел, которые в результате поразрядной </a:t>
            </a:r>
            <a:r>
              <a:rPr lang="ru-RU" sz="2000" dirty="0" smtClean="0">
                <a:solidFill>
                  <a:srgbClr val="0070C0"/>
                </a:solidFill>
              </a:rPr>
              <a:t>конъюнкции </a:t>
            </a:r>
            <a:r>
              <a:rPr lang="ru-RU" sz="2000" dirty="0">
                <a:solidFill>
                  <a:srgbClr val="0070C0"/>
                </a:solidFill>
              </a:rPr>
              <a:t>с числом </a:t>
            </a:r>
            <a:r>
              <a:rPr lang="ru-RU" sz="2000" i="1" dirty="0">
                <a:solidFill>
                  <a:srgbClr val="0070C0"/>
                </a:solidFill>
              </a:rPr>
              <a:t>K </a:t>
            </a:r>
            <a:r>
              <a:rPr lang="ru-RU" sz="2000" dirty="0">
                <a:solidFill>
                  <a:srgbClr val="0070C0"/>
                </a:solidFill>
              </a:rPr>
              <a:t>дают </a:t>
            </a:r>
            <a:r>
              <a:rPr lang="ru-RU" sz="2000" dirty="0" smtClean="0">
                <a:solidFill>
                  <a:srgbClr val="0070C0"/>
                </a:solidFill>
              </a:rPr>
              <a:t>0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Числа</a:t>
            </a:r>
            <a:r>
              <a:rPr lang="ru-RU" sz="2000" dirty="0">
                <a:solidFill>
                  <a:srgbClr val="0070C0"/>
                </a:solidFill>
              </a:rPr>
              <a:t>, которые в результате поразрядной конъюнкции с числом </a:t>
            </a:r>
            <a:r>
              <a:rPr lang="ru-RU" sz="2000" i="1" dirty="0">
                <a:solidFill>
                  <a:srgbClr val="0070C0"/>
                </a:solidFill>
              </a:rPr>
              <a:t>K </a:t>
            </a:r>
            <a:r>
              <a:rPr lang="ru-RU" sz="2000" dirty="0">
                <a:solidFill>
                  <a:srgbClr val="0070C0"/>
                </a:solidFill>
              </a:rPr>
              <a:t>дают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70C0"/>
                </a:solidFill>
              </a:rPr>
              <a:t>ненулевое значение, составляют </a:t>
            </a:r>
            <a:r>
              <a:rPr lang="ru-RU" sz="2000" dirty="0" smtClean="0">
                <a:solidFill>
                  <a:srgbClr val="0070C0"/>
                </a:solidFill>
              </a:rPr>
              <a:t>множество</a:t>
            </a:r>
          </a:p>
          <a:p>
            <a:pPr marL="0" indent="0">
              <a:buNone/>
            </a:pPr>
            <a:r>
              <a:rPr lang="ru-RU" sz="2000" dirty="0" smtClean="0"/>
              <a:t>Например: </a:t>
            </a:r>
            <a:r>
              <a:rPr lang="ru-RU" sz="2000" i="1" dirty="0"/>
              <a:t>X </a:t>
            </a:r>
            <a:r>
              <a:rPr lang="ru-RU" sz="2000" dirty="0"/>
              <a:t>&amp; </a:t>
            </a:r>
            <a:r>
              <a:rPr lang="en-US" sz="2000" dirty="0"/>
              <a:t>48</a:t>
            </a:r>
            <a:r>
              <a:rPr lang="ru-RU" sz="2000" dirty="0"/>
              <a:t> = </a:t>
            </a:r>
            <a:r>
              <a:rPr lang="ru-RU" sz="2000" dirty="0" smtClean="0"/>
              <a:t>0 будем обозначать </a:t>
            </a:r>
            <a:r>
              <a:rPr lang="en-US" sz="2000" i="1" dirty="0"/>
              <a:t>X</a:t>
            </a:r>
            <a:r>
              <a:rPr lang="ru-RU" sz="2000" i="1" baseline="-25000" dirty="0"/>
              <a:t>48</a:t>
            </a:r>
            <a:r>
              <a:rPr lang="en-US" sz="2000" i="1" baseline="-25000" dirty="0"/>
              <a:t> </a:t>
            </a:r>
            <a:r>
              <a:rPr lang="ru-RU" sz="2000" i="1" dirty="0" smtClean="0"/>
              <a:t>; </a:t>
            </a:r>
          </a:p>
          <a:p>
            <a:pPr marL="0" indent="0">
              <a:buNone/>
            </a:pPr>
            <a:r>
              <a:rPr lang="ru-RU" sz="2000" i="1" dirty="0" smtClean="0"/>
              <a:t>X </a:t>
            </a:r>
            <a:r>
              <a:rPr lang="ru-RU" sz="2000" i="1" dirty="0"/>
              <a:t>&amp; </a:t>
            </a:r>
            <a:r>
              <a:rPr lang="en-US" sz="2000" dirty="0"/>
              <a:t>56 </a:t>
            </a:r>
            <a:r>
              <a:rPr lang="en-US" sz="2000" dirty="0">
                <a:sym typeface="Symbol"/>
              </a:rPr>
              <a:t></a:t>
            </a:r>
            <a:r>
              <a:rPr lang="ru-RU" sz="2000" dirty="0"/>
              <a:t> </a:t>
            </a:r>
            <a:r>
              <a:rPr lang="ru-RU" sz="2000" dirty="0" smtClean="0"/>
              <a:t>0 </a:t>
            </a:r>
            <a:r>
              <a:rPr lang="ru-RU" sz="2000" dirty="0"/>
              <a:t>будем обозначать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i="1" dirty="0" smtClean="0"/>
              <a:t>1. </a:t>
            </a:r>
            <a:r>
              <a:rPr lang="ru-RU" sz="2000" i="1" dirty="0" smtClean="0"/>
              <a:t>Формализуем </a:t>
            </a:r>
            <a:r>
              <a:rPr lang="ru-RU" sz="2000" i="1" dirty="0" smtClean="0"/>
              <a:t>наше выражение        </a:t>
            </a:r>
            <a:r>
              <a:rPr lang="ru-RU" sz="2000" i="1" dirty="0" smtClean="0">
                <a:sym typeface="Symbol"/>
              </a:rPr>
              <a:t>(</a:t>
            </a:r>
            <a:r>
              <a:rPr lang="en-US" sz="2000" i="1" dirty="0" smtClean="0"/>
              <a:t>X</a:t>
            </a:r>
            <a:r>
              <a:rPr lang="ru-RU" sz="2000" i="1" baseline="-25000" dirty="0" smtClean="0"/>
              <a:t>48 </a:t>
            </a:r>
            <a:r>
              <a:rPr lang="ru-RU" sz="2000" i="1" dirty="0" smtClean="0">
                <a:sym typeface="Symbol"/>
              </a:rPr>
              <a:t>       ) .</a:t>
            </a:r>
          </a:p>
          <a:p>
            <a:pPr marL="0" indent="0">
              <a:buNone/>
            </a:pPr>
            <a:r>
              <a:rPr lang="ru-RU" sz="2000" i="1" dirty="0" smtClean="0"/>
              <a:t>2. Далее нужно упростить </a:t>
            </a:r>
            <a:r>
              <a:rPr lang="ru-RU" sz="2000" i="1" dirty="0"/>
              <a:t>логическое выражение так, чтобы свести его к импликации и избавиться </a:t>
            </a:r>
            <a:r>
              <a:rPr lang="ru-RU" sz="2000" i="1" dirty="0" smtClean="0"/>
              <a:t>от всех </a:t>
            </a:r>
            <a:r>
              <a:rPr lang="ru-RU" sz="2000" i="1" dirty="0"/>
              <a:t>инверсий;</a:t>
            </a:r>
            <a:r>
              <a:rPr lang="ru-RU" sz="2000" i="1" dirty="0" smtClean="0">
                <a:sym typeface="Symbol"/>
              </a:rPr>
              <a:t>   </a:t>
            </a:r>
          </a:p>
          <a:p>
            <a:pPr marL="0" indent="0">
              <a:buNone/>
            </a:pPr>
            <a:r>
              <a:rPr lang="en-US" sz="2000" i="1" dirty="0" smtClean="0"/>
              <a:t>X</a:t>
            </a:r>
            <a:r>
              <a:rPr lang="ru-RU" sz="2000" i="1" baseline="-25000" dirty="0" smtClean="0"/>
              <a:t>56  </a:t>
            </a:r>
            <a:r>
              <a:rPr lang="ru-RU" sz="2000" i="1" dirty="0" smtClean="0"/>
              <a:t>+          +       =</a:t>
            </a:r>
            <a:r>
              <a:rPr lang="en-US" sz="2000" i="1" dirty="0" smtClean="0"/>
              <a:t> X</a:t>
            </a:r>
            <a:r>
              <a:rPr lang="ru-RU" sz="2000" i="1" baseline="-25000" dirty="0" smtClean="0"/>
              <a:t>48</a:t>
            </a:r>
            <a:r>
              <a:rPr lang="ru-RU" sz="2000" i="1" dirty="0" smtClean="0"/>
              <a:t> * </a:t>
            </a:r>
            <a:r>
              <a:rPr lang="en-US" sz="2000" i="1" dirty="0" smtClean="0"/>
              <a:t>X</a:t>
            </a:r>
            <a:r>
              <a:rPr lang="ru-RU" sz="2000" i="1" baseline="-25000" dirty="0" smtClean="0"/>
              <a:t>А </a:t>
            </a:r>
            <a:r>
              <a:rPr lang="ru-RU" sz="2000" i="1" dirty="0" smtClean="0">
                <a:sym typeface="Symbol"/>
              </a:rPr>
              <a:t></a:t>
            </a:r>
            <a:r>
              <a:rPr lang="en-US" sz="2000" i="1" dirty="0" smtClean="0"/>
              <a:t> X</a:t>
            </a:r>
            <a:r>
              <a:rPr lang="ru-RU" sz="2000" i="1" baseline="-25000" dirty="0" smtClean="0"/>
              <a:t>56 </a:t>
            </a:r>
            <a:endParaRPr lang="ru-RU" sz="2000" i="1" dirty="0" smtClean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0744705"/>
              </p:ext>
            </p:extLst>
          </p:nvPr>
        </p:nvGraphicFramePr>
        <p:xfrm>
          <a:off x="5508625" y="3284538"/>
          <a:ext cx="35877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" name="Формула" r:id="rId3" imgW="253800" imgH="241200" progId="Equation.3">
                  <p:embed/>
                </p:oleObj>
              </mc:Choice>
              <mc:Fallback>
                <p:oleObj name="Формула" r:id="rId3" imgW="25380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08625" y="3284538"/>
                        <a:ext cx="358775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1607687"/>
              </p:ext>
            </p:extLst>
          </p:nvPr>
        </p:nvGraphicFramePr>
        <p:xfrm>
          <a:off x="4355976" y="4365104"/>
          <a:ext cx="37269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" name="Формула" r:id="rId5" imgW="279360" imgH="253800" progId="Equation.3">
                  <p:embed/>
                </p:oleObj>
              </mc:Choice>
              <mc:Fallback>
                <p:oleObj name="Формула" r:id="rId5" imgW="279360" imgH="25380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4365104"/>
                        <a:ext cx="37269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8171981"/>
              </p:ext>
            </p:extLst>
          </p:nvPr>
        </p:nvGraphicFramePr>
        <p:xfrm>
          <a:off x="5724128" y="4365104"/>
          <a:ext cx="2540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name="Формула" r:id="rId7" imgW="253800" imgH="241200" progId="Equation.3">
                  <p:embed/>
                </p:oleObj>
              </mc:Choice>
              <mc:Fallback>
                <p:oleObj name="Формула" r:id="rId7" imgW="253800" imgH="24120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4365104"/>
                        <a:ext cx="2540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535298"/>
              </p:ext>
            </p:extLst>
          </p:nvPr>
        </p:nvGraphicFramePr>
        <p:xfrm>
          <a:off x="1115616" y="5445224"/>
          <a:ext cx="300469" cy="367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Формула" r:id="rId9" imgW="279360" imgH="253800" progId="Equation.3">
                  <p:embed/>
                </p:oleObj>
              </mc:Choice>
              <mc:Fallback>
                <p:oleObj name="Формула" r:id="rId9" imgW="279360" imgH="25380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5445224"/>
                        <a:ext cx="300469" cy="3672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338920"/>
              </p:ext>
            </p:extLst>
          </p:nvPr>
        </p:nvGraphicFramePr>
        <p:xfrm>
          <a:off x="1835696" y="5445224"/>
          <a:ext cx="216024" cy="367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" name="Формула" r:id="rId11" imgW="253800" imgH="241200" progId="Equation.3">
                  <p:embed/>
                </p:oleObj>
              </mc:Choice>
              <mc:Fallback>
                <p:oleObj name="Формула" r:id="rId11" imgW="253800" imgH="24120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5445224"/>
                        <a:ext cx="216024" cy="3672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5342353"/>
              </p:ext>
            </p:extLst>
          </p:nvPr>
        </p:nvGraphicFramePr>
        <p:xfrm>
          <a:off x="3779912" y="4005064"/>
          <a:ext cx="373063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" name="Формула" r:id="rId13" imgW="279360" imgH="253800" progId="Equation.3">
                  <p:embed/>
                </p:oleObj>
              </mc:Choice>
              <mc:Fallback>
                <p:oleObj name="Формула" r:id="rId13" imgW="279360" imgH="25380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4005064"/>
                        <a:ext cx="373063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207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Утверждение 1. Пусть логическое выражение </a:t>
            </a:r>
            <a:r>
              <a:rPr lang="en-US" sz="2000" i="1" dirty="0" smtClean="0">
                <a:solidFill>
                  <a:srgbClr val="0070C0"/>
                </a:solidFill>
              </a:rPr>
              <a:t>X</a:t>
            </a:r>
            <a:r>
              <a:rPr lang="en-US" sz="2000" i="1" baseline="-25000" dirty="0" smtClean="0">
                <a:solidFill>
                  <a:srgbClr val="0070C0"/>
                </a:solidFill>
              </a:rPr>
              <a:t>K</a:t>
            </a:r>
            <a:r>
              <a:rPr lang="ru-RU" sz="2000" i="1" dirty="0" smtClean="0">
                <a:solidFill>
                  <a:srgbClr val="0070C0"/>
                </a:solidFill>
              </a:rPr>
              <a:t> </a:t>
            </a:r>
            <a:r>
              <a:rPr lang="ru-RU" sz="2000" dirty="0" smtClean="0">
                <a:solidFill>
                  <a:srgbClr val="0070C0"/>
                </a:solidFill>
              </a:rPr>
              <a:t>истинно для некоторого натурального числа </a:t>
            </a:r>
            <a:r>
              <a:rPr lang="ru-RU" sz="2000" i="1" dirty="0" smtClean="0">
                <a:solidFill>
                  <a:srgbClr val="0070C0"/>
                </a:solidFill>
              </a:rPr>
              <a:t>x</a:t>
            </a:r>
            <a:r>
              <a:rPr lang="ru-RU" sz="2000" dirty="0" smtClean="0">
                <a:solidFill>
                  <a:srgbClr val="0070C0"/>
                </a:solidFill>
              </a:rPr>
              <a:t>. Тогда все биты двоичной записи числа </a:t>
            </a:r>
            <a:r>
              <a:rPr lang="ru-RU" sz="2000" i="1" dirty="0" smtClean="0">
                <a:solidFill>
                  <a:srgbClr val="0070C0"/>
                </a:solidFill>
              </a:rPr>
              <a:t>x</a:t>
            </a:r>
            <a:r>
              <a:rPr lang="ru-RU" sz="2000" dirty="0" smtClean="0">
                <a:solidFill>
                  <a:srgbClr val="0070C0"/>
                </a:solidFill>
              </a:rPr>
              <a:t>, соответствующие единичным битам двоичной записи числа </a:t>
            </a:r>
            <a:r>
              <a:rPr lang="ru-RU" sz="2000" i="1" dirty="0" smtClean="0">
                <a:solidFill>
                  <a:srgbClr val="0070C0"/>
                </a:solidFill>
              </a:rPr>
              <a:t>K</a:t>
            </a:r>
            <a:r>
              <a:rPr lang="ru-RU" sz="2000" dirty="0" smtClean="0">
                <a:solidFill>
                  <a:srgbClr val="0070C0"/>
                </a:solidFill>
              </a:rPr>
              <a:t>, нулевые</a:t>
            </a:r>
            <a:r>
              <a:rPr lang="ru-RU" sz="2000" dirty="0" smtClean="0">
                <a:solidFill>
                  <a:srgbClr val="0070C0"/>
                </a:solidFill>
              </a:rPr>
              <a:t>.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000" i="1" dirty="0" smtClean="0"/>
              <a:t>48=110000</a:t>
            </a:r>
            <a:r>
              <a:rPr lang="ru-RU" sz="2000" i="1" baseline="-25000" dirty="0" smtClean="0"/>
              <a:t>2</a:t>
            </a:r>
            <a:r>
              <a:rPr lang="ru-RU" sz="2000" i="1" dirty="0" smtClean="0"/>
              <a:t>. 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en-US" sz="2000" i="1" dirty="0" smtClean="0"/>
              <a:t>X</a:t>
            </a:r>
            <a:r>
              <a:rPr lang="ru-RU" sz="2000" i="1" baseline="-25000" dirty="0" smtClean="0"/>
              <a:t>48</a:t>
            </a:r>
            <a:r>
              <a:rPr lang="en-US" sz="2000" i="1" baseline="-25000" dirty="0" smtClean="0"/>
              <a:t> </a:t>
            </a:r>
            <a:r>
              <a:rPr lang="ru-RU" sz="2000" i="1" dirty="0" smtClean="0"/>
              <a:t>истинно для </a:t>
            </a:r>
            <a:r>
              <a:rPr lang="en-US" sz="2000" i="1" dirty="0" smtClean="0"/>
              <a:t>X </a:t>
            </a:r>
            <a:r>
              <a:rPr lang="ru-RU" sz="2000" i="1" baseline="-25000" dirty="0" smtClean="0"/>
              <a:t>  </a:t>
            </a:r>
            <a:r>
              <a:rPr lang="ru-RU" sz="2000" i="1" dirty="0" smtClean="0"/>
              <a:t>=    0 0 1 1 1 1 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000" i="1" dirty="0"/>
              <a:t> </a:t>
            </a:r>
            <a:r>
              <a:rPr lang="ru-RU" sz="2000" i="1" dirty="0" smtClean="0"/>
              <a:t>                               48 =   1 1 0 0 0 0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000" i="1" dirty="0"/>
              <a:t> </a:t>
            </a:r>
            <a:r>
              <a:rPr lang="ru-RU" sz="2000" i="1" dirty="0" smtClean="0"/>
              <a:t>                                          0 0 0 0 0 0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Утверждение </a:t>
            </a:r>
            <a:r>
              <a:rPr lang="ru-RU" sz="2000" dirty="0" smtClean="0">
                <a:solidFill>
                  <a:srgbClr val="0070C0"/>
                </a:solidFill>
              </a:rPr>
              <a:t>2.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dirty="0" smtClean="0">
                <a:solidFill>
                  <a:srgbClr val="0070C0"/>
                </a:solidFill>
              </a:rPr>
              <a:t>Логическое выражение </a:t>
            </a:r>
            <a:r>
              <a:rPr lang="en-US" sz="2000" i="1" dirty="0" smtClean="0">
                <a:solidFill>
                  <a:srgbClr val="0070C0"/>
                </a:solidFill>
              </a:rPr>
              <a:t>X</a:t>
            </a:r>
            <a:r>
              <a:rPr lang="en-US" sz="2000" i="1" baseline="-25000" dirty="0" smtClean="0">
                <a:solidFill>
                  <a:srgbClr val="0070C0"/>
                </a:solidFill>
              </a:rPr>
              <a:t>K </a:t>
            </a:r>
            <a:r>
              <a:rPr lang="ru-RU" sz="2000" dirty="0" smtClean="0">
                <a:solidFill>
                  <a:srgbClr val="0070C0"/>
                </a:solidFill>
              </a:rPr>
              <a:t>→ </a:t>
            </a:r>
            <a:r>
              <a:rPr lang="en-US" sz="2000" i="1" dirty="0" smtClean="0">
                <a:solidFill>
                  <a:srgbClr val="0070C0"/>
                </a:solidFill>
              </a:rPr>
              <a:t>X</a:t>
            </a:r>
            <a:r>
              <a:rPr lang="en-US" sz="2000" i="1" baseline="-25000" dirty="0">
                <a:solidFill>
                  <a:srgbClr val="0070C0"/>
                </a:solidFill>
              </a:rPr>
              <a:t>M</a:t>
            </a:r>
            <a:r>
              <a:rPr lang="ru-RU" sz="2000" i="1" dirty="0" smtClean="0">
                <a:solidFill>
                  <a:srgbClr val="0070C0"/>
                </a:solidFill>
              </a:rPr>
              <a:t> </a:t>
            </a:r>
            <a:r>
              <a:rPr lang="ru-RU" sz="2000" dirty="0" smtClean="0">
                <a:solidFill>
                  <a:srgbClr val="0070C0"/>
                </a:solidFill>
              </a:rPr>
              <a:t>истинно для всех </a:t>
            </a:r>
            <a:r>
              <a:rPr lang="ru-RU" sz="2000" i="1" dirty="0" smtClean="0">
                <a:solidFill>
                  <a:srgbClr val="0070C0"/>
                </a:solidFill>
              </a:rPr>
              <a:t>x </a:t>
            </a:r>
            <a:r>
              <a:rPr lang="ru-RU" sz="2000" dirty="0" smtClean="0">
                <a:solidFill>
                  <a:srgbClr val="0070C0"/>
                </a:solidFill>
              </a:rPr>
              <a:t>тогда и только тогда, когда множество единичных битов двоичной записи числа </a:t>
            </a:r>
            <a:r>
              <a:rPr lang="ru-RU" sz="2000" i="1" dirty="0" smtClean="0">
                <a:solidFill>
                  <a:srgbClr val="0070C0"/>
                </a:solidFill>
              </a:rPr>
              <a:t>M </a:t>
            </a:r>
            <a:r>
              <a:rPr lang="ru-RU" sz="2000" dirty="0" smtClean="0">
                <a:solidFill>
                  <a:srgbClr val="0070C0"/>
                </a:solidFill>
              </a:rPr>
              <a:t>входит во множество единичных битов двоичной записи числа </a:t>
            </a:r>
            <a:r>
              <a:rPr lang="ru-RU" sz="2000" i="1" dirty="0" smtClean="0">
                <a:solidFill>
                  <a:srgbClr val="0070C0"/>
                </a:solidFill>
              </a:rPr>
              <a:t>K</a:t>
            </a:r>
            <a:r>
              <a:rPr lang="ru-RU" sz="2000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dirty="0" smtClean="0"/>
              <a:t>Например:</a:t>
            </a:r>
            <a:endParaRPr lang="ru-RU" sz="2000" dirty="0" smtClean="0"/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en-US" sz="2000" i="1" dirty="0" smtClean="0"/>
              <a:t>X</a:t>
            </a:r>
            <a:r>
              <a:rPr lang="ru-RU" sz="2000" i="1" baseline="-25000" dirty="0" smtClean="0"/>
              <a:t>56</a:t>
            </a:r>
            <a:r>
              <a:rPr lang="ru-RU" sz="2000" i="1" dirty="0" smtClean="0"/>
              <a:t> </a:t>
            </a:r>
            <a:r>
              <a:rPr lang="ru-RU" sz="2000" dirty="0" smtClean="0">
                <a:sym typeface="Symbol"/>
              </a:rPr>
              <a:t></a:t>
            </a:r>
            <a:r>
              <a:rPr lang="en-US" sz="2000" i="1" dirty="0" smtClean="0"/>
              <a:t> X</a:t>
            </a:r>
            <a:r>
              <a:rPr lang="ru-RU" sz="2000" i="1" baseline="-25000" dirty="0" smtClean="0"/>
              <a:t>48 </a:t>
            </a:r>
            <a:r>
              <a:rPr lang="ru-RU" sz="2000" i="1" dirty="0" smtClean="0"/>
              <a:t>= 1;  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000" i="1" dirty="0" smtClean="0"/>
              <a:t>56 = 111000</a:t>
            </a:r>
            <a:r>
              <a:rPr lang="ru-RU" sz="2000" i="1" baseline="-25000" dirty="0" smtClean="0"/>
              <a:t>2 </a:t>
            </a:r>
            <a:r>
              <a:rPr lang="ru-RU" sz="2000" i="1" dirty="0" smtClean="0"/>
              <a:t>;  </a:t>
            </a:r>
            <a:r>
              <a:rPr lang="en-US" sz="2000" i="1" dirty="0" smtClean="0"/>
              <a:t> X</a:t>
            </a:r>
            <a:r>
              <a:rPr lang="ru-RU" sz="2000" i="1" dirty="0" smtClean="0"/>
              <a:t>  </a:t>
            </a:r>
            <a:r>
              <a:rPr lang="en-US" sz="2000" i="1" dirty="0" smtClean="0"/>
              <a:t> </a:t>
            </a:r>
            <a:r>
              <a:rPr lang="ru-RU" sz="2000" i="1" dirty="0" smtClean="0"/>
              <a:t> </a:t>
            </a:r>
            <a:r>
              <a:rPr lang="en-US" sz="2000" i="1" dirty="0"/>
              <a:t>:</a:t>
            </a:r>
            <a:r>
              <a:rPr lang="en-US" sz="2000" i="1" dirty="0" smtClean="0"/>
              <a:t> </a:t>
            </a:r>
            <a:r>
              <a:rPr lang="ru-RU" sz="2000" i="1" dirty="0" smtClean="0"/>
              <a:t> </a:t>
            </a:r>
            <a:r>
              <a:rPr lang="ru-RU" sz="2000" i="1" dirty="0"/>
              <a:t>0 </a:t>
            </a:r>
            <a:r>
              <a:rPr lang="ru-RU" sz="2000" i="1" dirty="0"/>
              <a:t>0 </a:t>
            </a:r>
            <a:r>
              <a:rPr lang="ru-RU" sz="2000" i="1" dirty="0" smtClean="0"/>
              <a:t>0 </a:t>
            </a:r>
            <a:r>
              <a:rPr lang="ru-RU" sz="2000" i="1" dirty="0"/>
              <a:t>1 1 1 </a:t>
            </a:r>
            <a:r>
              <a:rPr lang="ru-RU" sz="2000" i="1" dirty="0" smtClean="0"/>
              <a:t>      </a:t>
            </a:r>
            <a:r>
              <a:rPr lang="en-US" sz="2000" i="1" dirty="0" smtClean="0"/>
              <a:t>X   :</a:t>
            </a:r>
            <a:r>
              <a:rPr lang="ru-RU" sz="2000" i="1" dirty="0" smtClean="0"/>
              <a:t> 0 </a:t>
            </a:r>
            <a:r>
              <a:rPr lang="ru-RU" sz="2000" i="1" dirty="0"/>
              <a:t>0 0 1 1 1 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000" i="1" dirty="0" smtClean="0"/>
              <a:t>48 = 110000</a:t>
            </a:r>
            <a:r>
              <a:rPr lang="ru-RU" sz="2000" i="1" baseline="-25000" dirty="0" smtClean="0"/>
              <a:t>2</a:t>
            </a:r>
            <a:r>
              <a:rPr lang="ru-RU" sz="2000" i="1" dirty="0" smtClean="0"/>
              <a:t> ;  </a:t>
            </a:r>
            <a:r>
              <a:rPr lang="en-US" sz="2000" i="1" dirty="0" smtClean="0"/>
              <a:t>48</a:t>
            </a:r>
            <a:r>
              <a:rPr lang="ru-RU" sz="2000" i="1" dirty="0" smtClean="0"/>
              <a:t> </a:t>
            </a:r>
            <a:r>
              <a:rPr lang="en-US" sz="2000" i="1" dirty="0" smtClean="0"/>
              <a:t> :  </a:t>
            </a:r>
            <a:r>
              <a:rPr lang="ru-RU" sz="2000" i="1" dirty="0" smtClean="0"/>
              <a:t>1 </a:t>
            </a:r>
            <a:r>
              <a:rPr lang="ru-RU" sz="2000" i="1" dirty="0"/>
              <a:t>1 </a:t>
            </a:r>
            <a:r>
              <a:rPr lang="ru-RU" sz="2000" i="1" dirty="0" smtClean="0"/>
              <a:t>0 </a:t>
            </a:r>
            <a:r>
              <a:rPr lang="ru-RU" sz="2000" i="1" dirty="0"/>
              <a:t>0 0 </a:t>
            </a:r>
            <a:r>
              <a:rPr lang="ru-RU" sz="2000" i="1" dirty="0" smtClean="0"/>
              <a:t>0      </a:t>
            </a:r>
            <a:r>
              <a:rPr lang="en-US" sz="2000" i="1" dirty="0" smtClean="0"/>
              <a:t>56  : </a:t>
            </a:r>
            <a:r>
              <a:rPr lang="ru-RU" sz="2000" i="1" dirty="0" smtClean="0"/>
              <a:t>1 </a:t>
            </a:r>
            <a:r>
              <a:rPr lang="ru-RU" sz="2000" i="1" dirty="0"/>
              <a:t>1 </a:t>
            </a:r>
            <a:r>
              <a:rPr lang="ru-RU" sz="2000" i="1" dirty="0" smtClean="0"/>
              <a:t>1 </a:t>
            </a:r>
            <a:r>
              <a:rPr lang="ru-RU" sz="2000" i="1" dirty="0"/>
              <a:t>0 0 0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000" i="1" dirty="0" smtClean="0"/>
              <a:t>                    </a:t>
            </a:r>
            <a:r>
              <a:rPr lang="en-US" sz="2000" i="1" dirty="0" smtClean="0"/>
              <a:t>      X</a:t>
            </a:r>
            <a:r>
              <a:rPr lang="ru-RU" sz="2000" i="1" baseline="-25000" dirty="0" smtClean="0"/>
              <a:t>48</a:t>
            </a:r>
            <a:r>
              <a:rPr lang="en-US" sz="2000" i="1" baseline="-25000" dirty="0" smtClean="0"/>
              <a:t>  </a:t>
            </a:r>
            <a:r>
              <a:rPr lang="ru-RU" sz="2000" i="1" dirty="0" smtClean="0"/>
              <a:t> </a:t>
            </a:r>
            <a:r>
              <a:rPr lang="en-US" sz="2000" i="1" dirty="0" smtClean="0"/>
              <a:t>:</a:t>
            </a:r>
            <a:r>
              <a:rPr lang="ru-RU" sz="2000" i="1" dirty="0" smtClean="0"/>
              <a:t> </a:t>
            </a:r>
            <a:r>
              <a:rPr lang="en-US" sz="2000" i="1" dirty="0" smtClean="0"/>
              <a:t>  </a:t>
            </a:r>
            <a:r>
              <a:rPr lang="ru-RU" sz="2000" i="1" dirty="0" smtClean="0"/>
              <a:t>0 0 0 0 0 0     </a:t>
            </a:r>
            <a:r>
              <a:rPr lang="en-US" sz="2000" i="1" dirty="0" smtClean="0"/>
              <a:t> X</a:t>
            </a:r>
            <a:r>
              <a:rPr lang="ru-RU" sz="2000" i="1" baseline="-25000" dirty="0" smtClean="0"/>
              <a:t>56</a:t>
            </a:r>
            <a:r>
              <a:rPr lang="en-US" sz="2000" i="1" dirty="0" smtClean="0"/>
              <a:t> : </a:t>
            </a:r>
            <a:r>
              <a:rPr lang="ru-RU" sz="2000" i="1" dirty="0" smtClean="0"/>
              <a:t>0 0 0 0 0 0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endParaRPr lang="ru-RU" sz="2000" i="1" dirty="0" smtClean="0"/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en-US" sz="2000" i="1" dirty="0"/>
              <a:t>X</a:t>
            </a:r>
            <a:r>
              <a:rPr lang="ru-RU" sz="2000" i="1" baseline="-25000" dirty="0"/>
              <a:t>56</a:t>
            </a:r>
            <a:r>
              <a:rPr lang="ru-RU" sz="2000" i="1" dirty="0"/>
              <a:t> </a:t>
            </a:r>
            <a:r>
              <a:rPr lang="ru-RU" sz="2000" dirty="0">
                <a:sym typeface="Symbol"/>
              </a:rPr>
              <a:t></a:t>
            </a:r>
            <a:r>
              <a:rPr lang="en-US" sz="2000" i="1" dirty="0"/>
              <a:t> X</a:t>
            </a:r>
            <a:r>
              <a:rPr lang="ru-RU" sz="2000" i="1" baseline="-25000" dirty="0"/>
              <a:t>48 </a:t>
            </a:r>
            <a:r>
              <a:rPr lang="ru-RU" sz="2000" i="1" dirty="0"/>
              <a:t>= </a:t>
            </a:r>
            <a:r>
              <a:rPr lang="en-US" sz="2000" i="1" dirty="0" smtClean="0"/>
              <a:t>0</a:t>
            </a:r>
            <a:r>
              <a:rPr lang="ru-RU" sz="2000" i="1" dirty="0" smtClean="0"/>
              <a:t>;  </a:t>
            </a:r>
            <a:endParaRPr lang="ru-RU" sz="2000" i="1" dirty="0"/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000" i="1" dirty="0"/>
              <a:t>56 = 111000</a:t>
            </a:r>
            <a:r>
              <a:rPr lang="ru-RU" sz="2000" i="1" baseline="-25000" dirty="0"/>
              <a:t>2 </a:t>
            </a:r>
            <a:r>
              <a:rPr lang="ru-RU" sz="2000" i="1" dirty="0"/>
              <a:t>;  </a:t>
            </a:r>
            <a:r>
              <a:rPr lang="en-US" sz="2000" i="1" dirty="0"/>
              <a:t> X</a:t>
            </a:r>
            <a:r>
              <a:rPr lang="ru-RU" sz="2000" i="1" dirty="0"/>
              <a:t>  </a:t>
            </a:r>
            <a:r>
              <a:rPr lang="en-US" sz="2000" i="1" dirty="0"/>
              <a:t> </a:t>
            </a:r>
            <a:r>
              <a:rPr lang="ru-RU" sz="2000" i="1" dirty="0"/>
              <a:t> </a:t>
            </a:r>
            <a:r>
              <a:rPr lang="en-US" sz="2000" i="1" dirty="0"/>
              <a:t>: </a:t>
            </a:r>
            <a:r>
              <a:rPr lang="ru-RU" sz="2000" i="1" dirty="0"/>
              <a:t> 0 0 </a:t>
            </a:r>
            <a:r>
              <a:rPr lang="en-US" sz="2000" i="1" dirty="0"/>
              <a:t>1</a:t>
            </a:r>
            <a:r>
              <a:rPr lang="ru-RU" sz="2000" i="1" dirty="0" smtClean="0"/>
              <a:t> </a:t>
            </a:r>
            <a:r>
              <a:rPr lang="ru-RU" sz="2000" i="1" dirty="0"/>
              <a:t>1 1 1       </a:t>
            </a:r>
            <a:r>
              <a:rPr lang="en-US" sz="2000" i="1" dirty="0"/>
              <a:t>X   :</a:t>
            </a:r>
            <a:r>
              <a:rPr lang="ru-RU" sz="2000" i="1" dirty="0"/>
              <a:t> 0 0 </a:t>
            </a:r>
            <a:r>
              <a:rPr lang="en-US" sz="2000" i="1" dirty="0" smtClean="0"/>
              <a:t>1</a:t>
            </a:r>
            <a:r>
              <a:rPr lang="ru-RU" sz="2000" i="1" dirty="0" smtClean="0"/>
              <a:t> </a:t>
            </a:r>
            <a:r>
              <a:rPr lang="ru-RU" sz="2000" i="1" dirty="0"/>
              <a:t>1 1 1 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000" i="1" dirty="0"/>
              <a:t>48 = 110000</a:t>
            </a:r>
            <a:r>
              <a:rPr lang="ru-RU" sz="2000" i="1" baseline="-25000" dirty="0"/>
              <a:t>2</a:t>
            </a:r>
            <a:r>
              <a:rPr lang="ru-RU" sz="2000" i="1" dirty="0"/>
              <a:t> ;  </a:t>
            </a:r>
            <a:r>
              <a:rPr lang="en-US" sz="2000" i="1" dirty="0"/>
              <a:t>48</a:t>
            </a:r>
            <a:r>
              <a:rPr lang="ru-RU" sz="2000" i="1" dirty="0"/>
              <a:t> </a:t>
            </a:r>
            <a:r>
              <a:rPr lang="en-US" sz="2000" i="1" dirty="0"/>
              <a:t> :  </a:t>
            </a:r>
            <a:r>
              <a:rPr lang="ru-RU" sz="2000" i="1" dirty="0"/>
              <a:t>1 1 0 0 0 0      </a:t>
            </a:r>
            <a:r>
              <a:rPr lang="en-US" sz="2000" i="1" dirty="0"/>
              <a:t>56  : </a:t>
            </a:r>
            <a:r>
              <a:rPr lang="ru-RU" sz="2000" i="1" dirty="0"/>
              <a:t>1 1 1 0 0 0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000" i="1" dirty="0"/>
              <a:t>                    </a:t>
            </a:r>
            <a:r>
              <a:rPr lang="en-US" sz="2000" i="1" dirty="0"/>
              <a:t>      X</a:t>
            </a:r>
            <a:r>
              <a:rPr lang="ru-RU" sz="2000" i="1" baseline="-25000" dirty="0"/>
              <a:t>48</a:t>
            </a:r>
            <a:r>
              <a:rPr lang="en-US" sz="2000" i="1" baseline="-25000" dirty="0"/>
              <a:t>  </a:t>
            </a:r>
            <a:r>
              <a:rPr lang="ru-RU" sz="2000" i="1" dirty="0"/>
              <a:t> </a:t>
            </a:r>
            <a:r>
              <a:rPr lang="en-US" sz="2000" i="1" dirty="0"/>
              <a:t>:</a:t>
            </a:r>
            <a:r>
              <a:rPr lang="ru-RU" sz="2000" i="1" dirty="0"/>
              <a:t> </a:t>
            </a:r>
            <a:r>
              <a:rPr lang="en-US" sz="2000" i="1" dirty="0"/>
              <a:t>  </a:t>
            </a:r>
            <a:r>
              <a:rPr lang="ru-RU" sz="2000" i="1" dirty="0"/>
              <a:t>0 0 0 0 0 0     </a:t>
            </a:r>
            <a:r>
              <a:rPr lang="en-US" sz="2000" i="1" dirty="0"/>
              <a:t> X</a:t>
            </a:r>
            <a:r>
              <a:rPr lang="ru-RU" sz="2000" i="1" baseline="-25000" dirty="0"/>
              <a:t>56</a:t>
            </a:r>
            <a:r>
              <a:rPr lang="en-US" sz="2000" i="1" dirty="0"/>
              <a:t> : </a:t>
            </a:r>
            <a:r>
              <a:rPr lang="ru-RU" sz="2000" i="1" dirty="0"/>
              <a:t>0 0 </a:t>
            </a:r>
            <a:r>
              <a:rPr lang="en-US" sz="2000" i="1" dirty="0" smtClean="0"/>
              <a:t>1</a:t>
            </a:r>
            <a:r>
              <a:rPr lang="ru-RU" sz="2000" i="1" dirty="0" smtClean="0"/>
              <a:t> </a:t>
            </a:r>
            <a:r>
              <a:rPr lang="ru-RU" sz="2000" i="1" dirty="0"/>
              <a:t>0 0 0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endParaRPr lang="ru-RU" sz="2000" i="1" dirty="0" smtClean="0"/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endParaRPr lang="ru-RU" sz="2000" i="1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2799758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8363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rgbClr val="0070C0"/>
                </a:solidFill>
              </a:rPr>
              <a:t>Утверждение 3.</a:t>
            </a: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dirty="0">
                <a:solidFill>
                  <a:srgbClr val="0070C0"/>
                </a:solidFill>
              </a:rPr>
              <a:t>Для любого натурального </a:t>
            </a:r>
            <a:r>
              <a:rPr lang="ru-RU" sz="2000" i="1" dirty="0">
                <a:solidFill>
                  <a:srgbClr val="0070C0"/>
                </a:solidFill>
              </a:rPr>
              <a:t>x </a:t>
            </a:r>
            <a:r>
              <a:rPr lang="ru-RU" sz="2000" dirty="0">
                <a:solidFill>
                  <a:srgbClr val="0070C0"/>
                </a:solidFill>
              </a:rPr>
              <a:t>справедливо равенство:</a:t>
            </a:r>
          </a:p>
          <a:p>
            <a:pPr marL="0" indent="0">
              <a:buNone/>
            </a:pPr>
            <a:r>
              <a:rPr lang="en-US" sz="2000" b="1" i="1" dirty="0">
                <a:solidFill>
                  <a:srgbClr val="0070C0"/>
                </a:solidFill>
              </a:rPr>
              <a:t>X</a:t>
            </a:r>
            <a:r>
              <a:rPr lang="en-US" sz="2000" b="1" i="1" baseline="-25000" dirty="0">
                <a:solidFill>
                  <a:srgbClr val="0070C0"/>
                </a:solidFill>
              </a:rPr>
              <a:t>K</a:t>
            </a:r>
            <a:r>
              <a:rPr lang="ru-RU" sz="2000" b="1" i="1" baseline="-25000" dirty="0">
                <a:solidFill>
                  <a:srgbClr val="0070C0"/>
                </a:solidFill>
              </a:rPr>
              <a:t> *</a:t>
            </a:r>
            <a:r>
              <a:rPr lang="en-US" sz="2000" b="1" i="1" dirty="0">
                <a:solidFill>
                  <a:srgbClr val="0070C0"/>
                </a:solidFill>
              </a:rPr>
              <a:t> X</a:t>
            </a:r>
            <a:r>
              <a:rPr lang="en-US" sz="2000" b="1" i="1" baseline="-25000" dirty="0">
                <a:solidFill>
                  <a:srgbClr val="0070C0"/>
                </a:solidFill>
              </a:rPr>
              <a:t>M</a:t>
            </a:r>
            <a:r>
              <a:rPr lang="ru-RU" sz="2000" b="1" i="1" dirty="0">
                <a:solidFill>
                  <a:srgbClr val="0070C0"/>
                </a:solidFill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</a:rPr>
              <a:t>=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>
                <a:solidFill>
                  <a:srgbClr val="0070C0"/>
                </a:solidFill>
              </a:rPr>
              <a:t>X</a:t>
            </a:r>
            <a:r>
              <a:rPr lang="en-US" sz="2000" b="1" i="1" baseline="-25000" dirty="0">
                <a:solidFill>
                  <a:srgbClr val="0070C0"/>
                </a:solidFill>
              </a:rPr>
              <a:t>K or </a:t>
            </a:r>
            <a:r>
              <a:rPr lang="en-US" sz="2000" b="1" i="1" baseline="-25000" dirty="0" smtClean="0">
                <a:solidFill>
                  <a:srgbClr val="0070C0"/>
                </a:solidFill>
              </a:rPr>
              <a:t>M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ru-RU" sz="2000" b="1" i="1" dirty="0" smtClean="0">
                <a:solidFill>
                  <a:srgbClr val="0070C0"/>
                </a:solidFill>
              </a:rPr>
              <a:t>  </a:t>
            </a:r>
            <a:r>
              <a:rPr lang="ru-RU" sz="2000" i="1" dirty="0" smtClean="0">
                <a:solidFill>
                  <a:srgbClr val="0070C0"/>
                </a:solidFill>
              </a:rPr>
              <a:t>, т.е. можно заменить   </a:t>
            </a:r>
            <a:r>
              <a:rPr lang="en-US" sz="2000" b="1" i="1" dirty="0" smtClean="0">
                <a:solidFill>
                  <a:srgbClr val="0070C0"/>
                </a:solidFill>
              </a:rPr>
              <a:t>X</a:t>
            </a:r>
            <a:r>
              <a:rPr lang="en-US" sz="2000" b="1" i="1" baseline="-25000" dirty="0" smtClean="0">
                <a:solidFill>
                  <a:srgbClr val="0070C0"/>
                </a:solidFill>
              </a:rPr>
              <a:t>K</a:t>
            </a:r>
            <a:r>
              <a:rPr lang="ru-RU" sz="2000" b="1" i="1" baseline="-25000" dirty="0" smtClean="0">
                <a:solidFill>
                  <a:srgbClr val="0070C0"/>
                </a:solidFill>
              </a:rPr>
              <a:t> </a:t>
            </a:r>
            <a:r>
              <a:rPr lang="ru-RU" sz="2000" b="1" i="1" baseline="-25000" dirty="0">
                <a:solidFill>
                  <a:srgbClr val="0070C0"/>
                </a:solidFill>
              </a:rPr>
              <a:t>*</a:t>
            </a:r>
            <a:r>
              <a:rPr lang="en-US" sz="2000" b="1" i="1" dirty="0">
                <a:solidFill>
                  <a:srgbClr val="0070C0"/>
                </a:solidFill>
              </a:rPr>
              <a:t> X</a:t>
            </a:r>
            <a:r>
              <a:rPr lang="en-US" sz="2000" b="1" i="1" baseline="-25000" dirty="0">
                <a:solidFill>
                  <a:srgbClr val="0070C0"/>
                </a:solidFill>
              </a:rPr>
              <a:t>M</a:t>
            </a:r>
            <a:r>
              <a:rPr lang="ru-RU" sz="2000" b="1" i="1" dirty="0">
                <a:solidFill>
                  <a:srgbClr val="0070C0"/>
                </a:solidFill>
              </a:rPr>
              <a:t> </a:t>
            </a:r>
            <a:r>
              <a:rPr lang="ru-RU" sz="2000" b="1" i="1" dirty="0" smtClean="0">
                <a:solidFill>
                  <a:srgbClr val="0070C0"/>
                </a:solidFill>
              </a:rPr>
              <a:t> </a:t>
            </a:r>
            <a:r>
              <a:rPr lang="ru-RU" sz="2000" i="1" dirty="0" smtClean="0">
                <a:solidFill>
                  <a:srgbClr val="0070C0"/>
                </a:solidFill>
              </a:rPr>
              <a:t>на </a:t>
            </a:r>
            <a:r>
              <a:rPr lang="en-US" sz="2000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>
                <a:solidFill>
                  <a:srgbClr val="0070C0"/>
                </a:solidFill>
              </a:rPr>
              <a:t>X</a:t>
            </a:r>
            <a:r>
              <a:rPr lang="en-US" sz="2000" b="1" i="1" baseline="-25000" dirty="0">
                <a:solidFill>
                  <a:srgbClr val="0070C0"/>
                </a:solidFill>
              </a:rPr>
              <a:t>K or M</a:t>
            </a:r>
            <a:endParaRPr lang="ru-RU" sz="2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где </a:t>
            </a:r>
            <a:r>
              <a:rPr lang="ru-RU" sz="2000" b="1" dirty="0" err="1">
                <a:solidFill>
                  <a:srgbClr val="0070C0"/>
                </a:solidFill>
              </a:rPr>
              <a:t>or</a:t>
            </a: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dirty="0">
                <a:solidFill>
                  <a:srgbClr val="0070C0"/>
                </a:solidFill>
              </a:rPr>
              <a:t>обозначает поразрядную дизъюнкцию между двоичной записью чисел </a:t>
            </a:r>
            <a:r>
              <a:rPr lang="ru-RU" sz="2000" i="1" dirty="0">
                <a:solidFill>
                  <a:srgbClr val="0070C0"/>
                </a:solidFill>
              </a:rPr>
              <a:t>K </a:t>
            </a:r>
            <a:r>
              <a:rPr lang="ru-RU" sz="2000" dirty="0">
                <a:solidFill>
                  <a:srgbClr val="0070C0"/>
                </a:solidFill>
              </a:rPr>
              <a:t>и </a:t>
            </a:r>
            <a:r>
              <a:rPr lang="ru-RU" sz="2000" i="1" dirty="0">
                <a:solidFill>
                  <a:srgbClr val="0070C0"/>
                </a:solidFill>
              </a:rPr>
              <a:t>M</a:t>
            </a:r>
            <a:r>
              <a:rPr lang="ru-RU" sz="2000" dirty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dirty="0"/>
              <a:t>Обозначим множества единичных битов чисел </a:t>
            </a:r>
            <a:r>
              <a:rPr lang="ru-RU" sz="2000" i="1" dirty="0"/>
              <a:t>K </a:t>
            </a:r>
            <a:r>
              <a:rPr lang="ru-RU" sz="2000" dirty="0"/>
              <a:t>и </a:t>
            </a:r>
            <a:r>
              <a:rPr lang="ru-RU" sz="2000" i="1" dirty="0"/>
              <a:t>M </a:t>
            </a:r>
            <a:r>
              <a:rPr lang="ru-RU" sz="2000" dirty="0"/>
              <a:t>через</a:t>
            </a:r>
          </a:p>
          <a:p>
            <a:pPr marL="0" indent="0">
              <a:buNone/>
            </a:pPr>
            <a:r>
              <a:rPr lang="en-US" sz="2000" dirty="0" smtClean="0"/>
              <a:t>K= {k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,k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,...,</a:t>
            </a:r>
            <a:r>
              <a:rPr lang="en-US" sz="2000" dirty="0" err="1" smtClean="0"/>
              <a:t>k</a:t>
            </a:r>
            <a:r>
              <a:rPr lang="en-US" sz="2000" baseline="-25000" dirty="0" err="1" smtClean="0"/>
              <a:t>p</a:t>
            </a:r>
            <a:r>
              <a:rPr lang="en-US" sz="2000" dirty="0" smtClean="0"/>
              <a:t> </a:t>
            </a:r>
            <a:r>
              <a:rPr lang="en-US" sz="2000" dirty="0"/>
              <a:t>} </a:t>
            </a:r>
            <a:r>
              <a:rPr lang="en-US" sz="2000" dirty="0" smtClean="0"/>
              <a:t>; M={ m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, m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,...,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q</a:t>
            </a:r>
            <a:r>
              <a:rPr lang="en-US" sz="2000" dirty="0" smtClean="0"/>
              <a:t> }</a:t>
            </a:r>
          </a:p>
          <a:p>
            <a:pPr marL="0" indent="0">
              <a:buNone/>
            </a:pPr>
            <a:r>
              <a:rPr lang="ru-RU" sz="2000" dirty="0"/>
              <a:t>Пусть одновременно истинны логические </a:t>
            </a:r>
            <a:r>
              <a:rPr lang="ru-RU" sz="2000" dirty="0" smtClean="0"/>
              <a:t>выражения</a:t>
            </a:r>
            <a:r>
              <a:rPr lang="en-US" sz="2000" i="1" dirty="0">
                <a:solidFill>
                  <a:srgbClr val="0070C0"/>
                </a:solidFill>
              </a:rPr>
              <a:t> </a:t>
            </a:r>
            <a:r>
              <a:rPr lang="en-US" sz="2000" i="1" dirty="0"/>
              <a:t>X</a:t>
            </a:r>
            <a:r>
              <a:rPr lang="en-US" sz="2000" i="1" baseline="-25000" dirty="0"/>
              <a:t>K</a:t>
            </a:r>
            <a:r>
              <a:rPr lang="ru-RU" sz="2000" i="1" baseline="-25000" dirty="0"/>
              <a:t> </a:t>
            </a:r>
            <a:r>
              <a:rPr lang="en-US" sz="2000" i="1" dirty="0" smtClean="0"/>
              <a:t> </a:t>
            </a:r>
            <a:r>
              <a:rPr lang="ru-RU" sz="2000" i="1" dirty="0" smtClean="0"/>
              <a:t>и</a:t>
            </a:r>
            <a:r>
              <a:rPr lang="en-US" sz="2000" i="1" dirty="0" smtClean="0"/>
              <a:t> </a:t>
            </a:r>
            <a:r>
              <a:rPr lang="en-US" sz="2000" i="1" dirty="0"/>
              <a:t>X</a:t>
            </a:r>
            <a:r>
              <a:rPr lang="en-US" sz="2000" i="1" baseline="-25000" dirty="0"/>
              <a:t>M</a:t>
            </a:r>
            <a:r>
              <a:rPr lang="ru-RU" sz="2000" i="1" dirty="0"/>
              <a:t> </a:t>
            </a:r>
            <a:r>
              <a:rPr lang="ru-RU" sz="2000" i="1" dirty="0" smtClean="0"/>
              <a:t>, тогда </a:t>
            </a:r>
            <a:r>
              <a:rPr lang="en-US" sz="2000" i="1" dirty="0" smtClean="0"/>
              <a:t>X</a:t>
            </a:r>
            <a:r>
              <a:rPr lang="en-US" sz="2000" i="1" baseline="-25000" dirty="0" smtClean="0"/>
              <a:t>N  </a:t>
            </a:r>
            <a:r>
              <a:rPr lang="ru-RU" sz="2000" i="1" dirty="0" smtClean="0"/>
              <a:t>истинно </a:t>
            </a:r>
            <a:r>
              <a:rPr lang="ru-RU" sz="2000" dirty="0"/>
              <a:t>для всех </a:t>
            </a:r>
            <a:r>
              <a:rPr lang="ru-RU" sz="2000" i="1" dirty="0"/>
              <a:t>N</a:t>
            </a:r>
            <a:r>
              <a:rPr lang="ru-RU" sz="2000" dirty="0"/>
              <a:t>, у которых множество единичных </a:t>
            </a:r>
            <a:r>
              <a:rPr lang="ru-RU" sz="2000" dirty="0" smtClean="0"/>
              <a:t>битов входит и в множество </a:t>
            </a:r>
            <a:r>
              <a:rPr lang="en-US" sz="2000" dirty="0" smtClean="0"/>
              <a:t>K, </a:t>
            </a:r>
            <a:r>
              <a:rPr lang="ru-RU" sz="2000" dirty="0" smtClean="0"/>
              <a:t>и во множество </a:t>
            </a:r>
            <a:r>
              <a:rPr lang="en-US" sz="2000" dirty="0" smtClean="0"/>
              <a:t>M</a:t>
            </a:r>
            <a:r>
              <a:rPr lang="ru-RU" sz="2000" dirty="0" smtClean="0"/>
              <a:t>. Это объединение множеств или поразрядная дизъюнкция.</a:t>
            </a:r>
          </a:p>
          <a:p>
            <a:pPr marL="0" indent="0">
              <a:buNone/>
            </a:pPr>
            <a:r>
              <a:rPr lang="en-US" sz="2000" i="1" dirty="0" smtClean="0"/>
              <a:t>3. </a:t>
            </a:r>
            <a:r>
              <a:rPr lang="ru-RU" sz="2000" i="1" dirty="0" smtClean="0"/>
              <a:t>Вернемся к примеру </a:t>
            </a:r>
            <a:r>
              <a:rPr lang="en-US" sz="2000" i="1" dirty="0"/>
              <a:t>X</a:t>
            </a:r>
            <a:r>
              <a:rPr lang="ru-RU" sz="2000" i="1" baseline="-25000" dirty="0"/>
              <a:t>48</a:t>
            </a:r>
            <a:r>
              <a:rPr lang="ru-RU" sz="2000" i="1" dirty="0"/>
              <a:t> * </a:t>
            </a:r>
            <a:r>
              <a:rPr lang="en-US" sz="2000" i="1" dirty="0"/>
              <a:t>X</a:t>
            </a:r>
            <a:r>
              <a:rPr lang="ru-RU" sz="2000" i="1" baseline="-25000" dirty="0"/>
              <a:t>А </a:t>
            </a:r>
            <a:r>
              <a:rPr lang="ru-RU" sz="2000" i="1" dirty="0">
                <a:sym typeface="Symbol"/>
              </a:rPr>
              <a:t></a:t>
            </a:r>
            <a:r>
              <a:rPr lang="en-US" sz="2000" i="1" dirty="0"/>
              <a:t> X</a:t>
            </a:r>
            <a:r>
              <a:rPr lang="ru-RU" sz="2000" i="1" baseline="-25000" dirty="0"/>
              <a:t>56 </a:t>
            </a:r>
            <a:r>
              <a:rPr lang="ru-RU" sz="2000" i="1" baseline="-25000" dirty="0" smtClean="0"/>
              <a:t> </a:t>
            </a:r>
            <a:r>
              <a:rPr lang="ru-RU" sz="2000" i="1" dirty="0" smtClean="0"/>
              <a:t> =  1  (</a:t>
            </a:r>
            <a:r>
              <a:rPr lang="en-US" sz="2000" i="1" dirty="0" smtClean="0"/>
              <a:t> A</a:t>
            </a:r>
            <a:r>
              <a:rPr lang="en-US" sz="2000" i="1" baseline="-25000" dirty="0" smtClean="0"/>
              <a:t>min</a:t>
            </a:r>
            <a:r>
              <a:rPr lang="ru-RU" sz="2000" i="1" baseline="-25000" dirty="0" smtClean="0"/>
              <a:t> </a:t>
            </a:r>
            <a:r>
              <a:rPr lang="ru-RU" sz="2000" i="1" dirty="0" smtClean="0"/>
              <a:t>)</a:t>
            </a:r>
            <a:endParaRPr lang="ru-RU" sz="2000" i="1" dirty="0"/>
          </a:p>
          <a:p>
            <a:pPr marL="0" indent="0">
              <a:buNone/>
            </a:pPr>
            <a:endParaRPr lang="ru-RU" sz="2000" i="1" dirty="0" smtClean="0"/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000" i="1" dirty="0"/>
              <a:t>48 = 110000</a:t>
            </a:r>
            <a:r>
              <a:rPr lang="ru-RU" sz="2000" i="1" baseline="-25000" dirty="0"/>
              <a:t>2</a:t>
            </a:r>
            <a:r>
              <a:rPr lang="ru-RU" sz="2000" i="1" dirty="0"/>
              <a:t> ;  </a:t>
            </a:r>
            <a:r>
              <a:rPr lang="en-US" sz="2000" i="1" dirty="0"/>
              <a:t>48</a:t>
            </a:r>
            <a:r>
              <a:rPr lang="ru-RU" sz="2000" i="1" dirty="0"/>
              <a:t> </a:t>
            </a:r>
            <a:r>
              <a:rPr lang="en-US" sz="2000" i="1" dirty="0" smtClean="0"/>
              <a:t> </a:t>
            </a:r>
            <a:r>
              <a:rPr lang="en-US" sz="2000" i="1" dirty="0"/>
              <a:t>:  </a:t>
            </a:r>
            <a:r>
              <a:rPr lang="ru-RU" sz="2000" i="1" dirty="0"/>
              <a:t>1 1 0 0 0 </a:t>
            </a:r>
            <a:r>
              <a:rPr lang="ru-RU" sz="2000" i="1" dirty="0" smtClean="0"/>
              <a:t>0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000" i="1" dirty="0" smtClean="0"/>
              <a:t>                             А   :  0 0 1 0 0 0 – это наименьшее А = 8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000" i="1" dirty="0" smtClean="0"/>
              <a:t>56 = 111000</a:t>
            </a:r>
            <a:r>
              <a:rPr lang="ru-RU" sz="2000" i="1" baseline="-25000" dirty="0" smtClean="0"/>
              <a:t>2 </a:t>
            </a:r>
            <a:r>
              <a:rPr lang="ru-RU" sz="2000" i="1" dirty="0" smtClean="0"/>
              <a:t>;  </a:t>
            </a:r>
            <a:r>
              <a:rPr lang="en-US" sz="2000" i="1" dirty="0" smtClean="0"/>
              <a:t>56  : </a:t>
            </a:r>
            <a:r>
              <a:rPr lang="ru-RU" sz="2000" i="1" dirty="0" smtClean="0"/>
              <a:t> 1 1 1 0 0 0</a:t>
            </a:r>
          </a:p>
          <a:p>
            <a:pPr marL="0" indent="0">
              <a:buNone/>
            </a:pPr>
            <a:r>
              <a:rPr lang="ru-RU" sz="2000" i="1" dirty="0" smtClean="0"/>
              <a:t>А может </a:t>
            </a:r>
            <a:r>
              <a:rPr lang="ru-RU" sz="2000" i="1" dirty="0"/>
              <a:t>быть и 011000,101000,111000, 1111000 и т.д</a:t>
            </a:r>
            <a:r>
              <a:rPr lang="ru-RU" sz="2000" i="1" dirty="0" smtClean="0"/>
              <a:t>. до бесконечности, поэтому наибольшее определить невозможно.</a:t>
            </a:r>
            <a:endParaRPr lang="ru-RU" sz="2000" i="1" dirty="0"/>
          </a:p>
          <a:p>
            <a:pPr marL="0" indent="0">
              <a:buNone/>
            </a:pPr>
            <a:endParaRPr lang="ru-RU" sz="2000" i="1" baseline="-25000" dirty="0"/>
          </a:p>
        </p:txBody>
      </p:sp>
    </p:spTree>
    <p:extLst>
      <p:ext uri="{BB962C8B-B14F-4D97-AF65-F5344CB8AC3E}">
        <p14:creationId xmlns:p14="http://schemas.microsoft.com/office/powerpoint/2010/main" val="902512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000" dirty="0" smtClean="0"/>
              <a:t>2 тип. </a:t>
            </a:r>
            <a:endParaRPr lang="en-US" sz="2000" dirty="0" smtClean="0"/>
          </a:p>
          <a:p>
            <a:pPr marL="0" lvl="0" indent="0">
              <a:buNone/>
            </a:pPr>
            <a:r>
              <a:rPr lang="ru-RU" sz="2000" dirty="0" smtClean="0"/>
              <a:t>Задача </a:t>
            </a:r>
            <a:r>
              <a:rPr lang="ru-RU" sz="2000" dirty="0"/>
              <a:t>егэ-18 №</a:t>
            </a:r>
            <a:r>
              <a:rPr lang="en-US" sz="2000" dirty="0" smtClean="0"/>
              <a:t>155. </a:t>
            </a:r>
            <a:r>
              <a:rPr lang="ru-RU" sz="2000" dirty="0" smtClean="0"/>
              <a:t>Введём </a:t>
            </a:r>
            <a:r>
              <a:rPr lang="ru-RU" sz="2000" dirty="0"/>
              <a:t>выражение </a:t>
            </a:r>
            <a:r>
              <a:rPr lang="ru-RU" sz="2000" i="1" dirty="0"/>
              <a:t>M &amp; K</a:t>
            </a:r>
            <a:r>
              <a:rPr lang="ru-RU" sz="2000" dirty="0"/>
              <a:t>, обозначающее поразрядную конъюнкцию </a:t>
            </a:r>
            <a:r>
              <a:rPr lang="ru-RU" sz="2000" i="1" dirty="0"/>
              <a:t>M</a:t>
            </a:r>
            <a:r>
              <a:rPr lang="ru-RU" sz="2000" dirty="0"/>
              <a:t> и </a:t>
            </a:r>
            <a:r>
              <a:rPr lang="ru-RU" sz="2000" i="1" dirty="0"/>
              <a:t>K</a:t>
            </a:r>
            <a:r>
              <a:rPr lang="ru-RU" sz="2000" dirty="0"/>
              <a:t> (логическое «И» между соответствующими битами двоичной записи). Определите наибольшее натуральное число </a:t>
            </a:r>
            <a:r>
              <a:rPr lang="ru-RU" sz="2000" i="1" dirty="0"/>
              <a:t>A</a:t>
            </a:r>
            <a:r>
              <a:rPr lang="ru-RU" sz="2000" dirty="0"/>
              <a:t>, такое что выражение</a:t>
            </a:r>
          </a:p>
          <a:p>
            <a:pPr marL="0" indent="0">
              <a:buNone/>
            </a:pPr>
            <a:r>
              <a:rPr lang="ru-RU" sz="2000" dirty="0"/>
              <a:t>(</a:t>
            </a:r>
            <a:r>
              <a:rPr lang="ru-RU" sz="2000" i="1" dirty="0"/>
              <a:t>X &amp; A</a:t>
            </a:r>
            <a:r>
              <a:rPr lang="ru-RU" sz="2000" dirty="0"/>
              <a:t> </a:t>
            </a:r>
            <a:r>
              <a:rPr lang="ru-RU" sz="2000" dirty="0" smtClean="0">
                <a:sym typeface="Symbol"/>
              </a:rPr>
              <a:t></a:t>
            </a:r>
            <a:r>
              <a:rPr lang="en-US" sz="2000" dirty="0" smtClean="0">
                <a:sym typeface="Symbol"/>
              </a:rPr>
              <a:t> </a:t>
            </a:r>
            <a:r>
              <a:rPr lang="ru-RU" sz="2000" dirty="0" smtClean="0"/>
              <a:t>0</a:t>
            </a:r>
            <a:r>
              <a:rPr lang="ru-RU" sz="2000" dirty="0"/>
              <a:t>) </a:t>
            </a:r>
            <a:r>
              <a:rPr lang="ru-RU" sz="2000" dirty="0">
                <a:sym typeface="Symbol"/>
              </a:rPr>
              <a:t></a:t>
            </a:r>
            <a:r>
              <a:rPr lang="ru-RU" sz="2000" dirty="0"/>
              <a:t> ((</a:t>
            </a:r>
            <a:r>
              <a:rPr lang="ru-RU" sz="2000" i="1" dirty="0"/>
              <a:t>X </a:t>
            </a:r>
            <a:r>
              <a:rPr lang="ru-RU" sz="2000" dirty="0"/>
              <a:t>&amp; 56 = 0)  </a:t>
            </a:r>
            <a:r>
              <a:rPr lang="ru-RU" sz="2000" dirty="0">
                <a:sym typeface="Symbol"/>
              </a:rPr>
              <a:t></a:t>
            </a:r>
            <a:r>
              <a:rPr lang="ru-RU" sz="2000" dirty="0"/>
              <a:t>  (</a:t>
            </a:r>
            <a:r>
              <a:rPr lang="ru-RU" sz="2000" i="1" dirty="0"/>
              <a:t>X </a:t>
            </a:r>
            <a:r>
              <a:rPr lang="ru-RU" sz="2000" dirty="0"/>
              <a:t>&amp;</a:t>
            </a:r>
            <a:r>
              <a:rPr lang="ru-RU" sz="2000" i="1" dirty="0"/>
              <a:t> </a:t>
            </a:r>
            <a:r>
              <a:rPr lang="ru-RU" sz="2000" dirty="0"/>
              <a:t>20</a:t>
            </a:r>
            <a:r>
              <a:rPr lang="ru-RU" sz="2000" i="1" dirty="0"/>
              <a:t> </a:t>
            </a:r>
            <a:r>
              <a:rPr lang="ru-RU" sz="2000" dirty="0">
                <a:sym typeface="Symbol"/>
              </a:rPr>
              <a:t></a:t>
            </a:r>
            <a:r>
              <a:rPr lang="ru-RU" sz="2000" dirty="0" smtClean="0"/>
              <a:t> </a:t>
            </a:r>
            <a:r>
              <a:rPr lang="ru-RU" sz="2000" dirty="0"/>
              <a:t>0))</a:t>
            </a:r>
          </a:p>
          <a:p>
            <a:pPr marL="0" indent="0">
              <a:buNone/>
            </a:pPr>
            <a:r>
              <a:rPr lang="ru-RU" sz="2000" dirty="0"/>
              <a:t>тождественно истинно (то есть принимает значение 1 при любом натуральном значении переменной </a:t>
            </a:r>
            <a:r>
              <a:rPr lang="ru-RU" sz="2000" i="1" dirty="0"/>
              <a:t>X</a:t>
            </a:r>
            <a:r>
              <a:rPr lang="ru-RU" sz="2000" dirty="0" smtClean="0"/>
              <a:t>)?</a:t>
            </a:r>
            <a:endParaRPr lang="en-US" sz="2000" dirty="0" smtClean="0"/>
          </a:p>
          <a:p>
            <a:pPr marL="457200" indent="-457200">
              <a:buAutoNum type="arabicPeriod"/>
            </a:pPr>
            <a:r>
              <a:rPr lang="ru-RU" sz="2000" dirty="0" smtClean="0"/>
              <a:t>Формализуем и упростим : </a:t>
            </a:r>
            <a:r>
              <a:rPr lang="en-US" sz="2000" i="1" dirty="0"/>
              <a:t>X</a:t>
            </a:r>
            <a:r>
              <a:rPr lang="ru-RU" sz="2000" i="1" baseline="-25000" dirty="0" smtClean="0"/>
              <a:t>А</a:t>
            </a:r>
            <a:r>
              <a:rPr lang="ru-RU" sz="2000" dirty="0" smtClean="0"/>
              <a:t> +       +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Переходим к импликации </a:t>
            </a:r>
            <a:r>
              <a:rPr lang="en-US" sz="2000" i="1" dirty="0"/>
              <a:t>X</a:t>
            </a:r>
            <a:r>
              <a:rPr lang="ru-RU" sz="2000" i="1" baseline="-25000" dirty="0"/>
              <a:t>56 </a:t>
            </a:r>
            <a:r>
              <a:rPr lang="ru-RU" sz="2000" i="1" dirty="0" smtClean="0"/>
              <a:t>*</a:t>
            </a:r>
            <a:r>
              <a:rPr lang="en-US" sz="2000" i="1" dirty="0"/>
              <a:t> </a:t>
            </a:r>
            <a:r>
              <a:rPr lang="en-US" sz="2000" i="1" dirty="0" smtClean="0"/>
              <a:t>X</a:t>
            </a:r>
            <a:r>
              <a:rPr lang="ru-RU" sz="2000" i="1" baseline="-25000" dirty="0" smtClean="0"/>
              <a:t>20 </a:t>
            </a:r>
            <a:r>
              <a:rPr lang="ru-RU" sz="2000" dirty="0" smtClean="0">
                <a:sym typeface="Symbol"/>
              </a:rPr>
              <a:t></a:t>
            </a:r>
            <a:r>
              <a:rPr lang="en-US" sz="2000" i="1" dirty="0"/>
              <a:t> X</a:t>
            </a:r>
            <a:r>
              <a:rPr lang="ru-RU" sz="2000" i="1" baseline="-25000" dirty="0" smtClean="0"/>
              <a:t>А </a:t>
            </a:r>
            <a:r>
              <a:rPr lang="en-US" sz="2000" i="1" baseline="-25000" dirty="0" smtClean="0"/>
              <a:t>  </a:t>
            </a:r>
            <a:r>
              <a:rPr lang="en-US" sz="2000" dirty="0" smtClean="0"/>
              <a:t>=&gt; A</a:t>
            </a:r>
            <a:r>
              <a:rPr lang="en-US" sz="2000" baseline="-25000" dirty="0" smtClean="0"/>
              <a:t>max</a:t>
            </a:r>
            <a:endParaRPr lang="ru-RU" sz="2000" i="1" baseline="-25000" dirty="0" smtClean="0"/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000" i="1" dirty="0" smtClean="0"/>
              <a:t>3.</a:t>
            </a:r>
            <a:r>
              <a:rPr lang="en-US" sz="2000" i="1" dirty="0" smtClean="0"/>
              <a:t>	</a:t>
            </a:r>
            <a:r>
              <a:rPr lang="ru-RU" sz="2000" dirty="0" smtClean="0"/>
              <a:t>56 :  1 1 1 0 0 0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000" baseline="-25000" dirty="0" smtClean="0"/>
              <a:t>      </a:t>
            </a:r>
            <a:r>
              <a:rPr lang="en-US" sz="2000" baseline="-25000" dirty="0" smtClean="0"/>
              <a:t>	</a:t>
            </a:r>
            <a:r>
              <a:rPr lang="ru-RU" sz="2000" dirty="0" smtClean="0"/>
              <a:t>20</a:t>
            </a:r>
            <a:r>
              <a:rPr lang="en-US" sz="2000" dirty="0" smtClean="0"/>
              <a:t> </a:t>
            </a:r>
            <a:r>
              <a:rPr lang="ru-RU" sz="2000" dirty="0" smtClean="0"/>
              <a:t>:     1 0 1 0 0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en-US" sz="2000" dirty="0" smtClean="0"/>
              <a:t>     	   A:  1 </a:t>
            </a:r>
            <a:r>
              <a:rPr lang="en-US" sz="2000" dirty="0"/>
              <a:t>1</a:t>
            </a:r>
            <a:r>
              <a:rPr lang="en-US" sz="2000" dirty="0" smtClean="0"/>
              <a:t> 1 1 0 0 = 60  </a:t>
            </a: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657154"/>
              </p:ext>
            </p:extLst>
          </p:nvPr>
        </p:nvGraphicFramePr>
        <p:xfrm>
          <a:off x="4427984" y="2996952"/>
          <a:ext cx="360039" cy="4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Формула" r:id="rId3" imgW="279360" imgH="253800" progId="Equation.3">
                  <p:embed/>
                </p:oleObj>
              </mc:Choice>
              <mc:Fallback>
                <p:oleObj name="Формула" r:id="rId3" imgW="279360" imgH="25380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2996952"/>
                        <a:ext cx="360039" cy="4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8290560"/>
              </p:ext>
            </p:extLst>
          </p:nvPr>
        </p:nvGraphicFramePr>
        <p:xfrm>
          <a:off x="5076056" y="2996952"/>
          <a:ext cx="360362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Формула" r:id="rId5" imgW="279360" imgH="253800" progId="Equation.3">
                  <p:embed/>
                </p:oleObj>
              </mc:Choice>
              <mc:Fallback>
                <p:oleObj name="Формула" r:id="rId5" imgW="279360" imgH="25380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2996952"/>
                        <a:ext cx="360362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68214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Распределительные закон. </a:t>
            </a:r>
            <a:r>
              <a:rPr lang="en-US" sz="2000" dirty="0" smtClean="0">
                <a:solidFill>
                  <a:srgbClr val="0070C0"/>
                </a:solidFill>
              </a:rPr>
              <a:t>A </a:t>
            </a:r>
            <a:r>
              <a:rPr lang="en-US" sz="2000" dirty="0" smtClean="0">
                <a:solidFill>
                  <a:srgbClr val="0070C0"/>
                </a:solidFill>
                <a:sym typeface="Symbol"/>
              </a:rPr>
              <a:t> </a:t>
            </a:r>
            <a:r>
              <a:rPr lang="en-US" sz="2000" dirty="0" smtClean="0">
                <a:solidFill>
                  <a:srgbClr val="0070C0"/>
                </a:solidFill>
              </a:rPr>
              <a:t>B </a:t>
            </a:r>
            <a:r>
              <a:rPr lang="en-US" sz="2000" dirty="0" smtClean="0">
                <a:solidFill>
                  <a:srgbClr val="0070C0"/>
                </a:solidFill>
                <a:sym typeface="Symbol"/>
              </a:rPr>
              <a:t> C = (A  B)  </a:t>
            </a:r>
            <a:r>
              <a:rPr lang="en-US" sz="2000" dirty="0">
                <a:solidFill>
                  <a:srgbClr val="0070C0"/>
                </a:solidFill>
                <a:sym typeface="Symbol"/>
              </a:rPr>
              <a:t>(A  </a:t>
            </a:r>
            <a:r>
              <a:rPr lang="en-US" sz="2000" dirty="0" smtClean="0">
                <a:solidFill>
                  <a:srgbClr val="0070C0"/>
                </a:solidFill>
                <a:sym typeface="Symbol"/>
              </a:rPr>
              <a:t>C)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A + B </a:t>
            </a:r>
            <a:r>
              <a:rPr lang="en-US" sz="2000" dirty="0" smtClean="0">
                <a:solidFill>
                  <a:srgbClr val="0070C0"/>
                </a:solidFill>
                <a:sym typeface="Symbol"/>
              </a:rPr>
              <a:t>* </a:t>
            </a:r>
            <a:r>
              <a:rPr lang="en-US" sz="2000" dirty="0">
                <a:solidFill>
                  <a:srgbClr val="0070C0"/>
                </a:solidFill>
                <a:sym typeface="Symbol"/>
              </a:rPr>
              <a:t>C = (A </a:t>
            </a:r>
            <a:r>
              <a:rPr lang="en-US" sz="2000" dirty="0" smtClean="0">
                <a:solidFill>
                  <a:srgbClr val="0070C0"/>
                </a:solidFill>
                <a:sym typeface="Symbol"/>
              </a:rPr>
              <a:t>+ </a:t>
            </a:r>
            <a:r>
              <a:rPr lang="en-US" sz="2000" dirty="0">
                <a:solidFill>
                  <a:srgbClr val="0070C0"/>
                </a:solidFill>
                <a:sym typeface="Symbol"/>
              </a:rPr>
              <a:t>B) </a:t>
            </a:r>
            <a:r>
              <a:rPr lang="en-US" sz="2000" dirty="0" smtClean="0">
                <a:solidFill>
                  <a:srgbClr val="0070C0"/>
                </a:solidFill>
                <a:sym typeface="Symbol"/>
              </a:rPr>
              <a:t>* </a:t>
            </a:r>
            <a:r>
              <a:rPr lang="en-US" sz="2000" dirty="0">
                <a:solidFill>
                  <a:srgbClr val="0070C0"/>
                </a:solidFill>
                <a:sym typeface="Symbol"/>
              </a:rPr>
              <a:t>(A </a:t>
            </a:r>
            <a:r>
              <a:rPr lang="en-US" sz="2000" dirty="0" smtClean="0">
                <a:solidFill>
                  <a:srgbClr val="0070C0"/>
                </a:solidFill>
                <a:sym typeface="Symbol"/>
              </a:rPr>
              <a:t>+ </a:t>
            </a:r>
            <a:r>
              <a:rPr lang="en-US" sz="2000" dirty="0">
                <a:solidFill>
                  <a:srgbClr val="0070C0"/>
                </a:solidFill>
                <a:sym typeface="Symbol"/>
              </a:rPr>
              <a:t>C</a:t>
            </a:r>
            <a:r>
              <a:rPr lang="en-US" sz="2000" dirty="0" smtClean="0">
                <a:solidFill>
                  <a:srgbClr val="0070C0"/>
                </a:solidFill>
                <a:sym typeface="Symbol"/>
              </a:rPr>
              <a:t>)</a:t>
            </a:r>
            <a:endParaRPr lang="ru-RU" sz="2000" dirty="0" smtClean="0">
              <a:solidFill>
                <a:srgbClr val="0070C0"/>
              </a:solidFill>
              <a:sym typeface="Symbol"/>
            </a:endParaRPr>
          </a:p>
          <a:p>
            <a:pPr marL="0" indent="0"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1</a:t>
            </a:r>
            <a:r>
              <a:rPr lang="ru-RU" sz="2000" dirty="0" smtClean="0">
                <a:solidFill>
                  <a:srgbClr val="0070C0"/>
                </a:solidFill>
              </a:rPr>
              <a:t>. Свойство  импликации </a:t>
            </a:r>
            <a:r>
              <a:rPr lang="pt-BR" sz="2000" dirty="0" smtClean="0">
                <a:solidFill>
                  <a:srgbClr val="0070C0"/>
                </a:solidFill>
              </a:rPr>
              <a:t>A </a:t>
            </a:r>
            <a:r>
              <a:rPr lang="pt-BR" sz="2000" dirty="0">
                <a:solidFill>
                  <a:srgbClr val="0070C0"/>
                </a:solidFill>
              </a:rPr>
              <a:t>→ (B + C) = (A → B) + (A → C)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70C0"/>
                </a:solidFill>
                <a:sym typeface="Symbol"/>
              </a:rPr>
              <a:t>2. Свойство импликации   </a:t>
            </a:r>
            <a:r>
              <a:rPr lang="en-US" sz="2000" dirty="0" smtClean="0">
                <a:solidFill>
                  <a:srgbClr val="0070C0"/>
                </a:solidFill>
              </a:rPr>
              <a:t>A </a:t>
            </a:r>
            <a:r>
              <a:rPr lang="en-US" sz="2000" dirty="0">
                <a:solidFill>
                  <a:srgbClr val="0070C0"/>
                </a:solidFill>
              </a:rPr>
              <a:t>→ (B ⋅C) = (A → B) ⋅ (A → C)</a:t>
            </a:r>
            <a:endParaRPr lang="ru-RU" sz="2000" dirty="0" smtClean="0">
              <a:solidFill>
                <a:srgbClr val="0070C0"/>
              </a:solidFill>
              <a:sym typeface="Symbol"/>
            </a:endParaRPr>
          </a:p>
          <a:p>
            <a:pPr marL="0" indent="0">
              <a:buNone/>
            </a:pPr>
            <a:r>
              <a:rPr lang="ru-RU" sz="2000" dirty="0" smtClean="0">
                <a:sym typeface="Symbol"/>
              </a:rPr>
              <a:t>3 тип</a:t>
            </a:r>
          </a:p>
          <a:p>
            <a:pPr marL="0" lvl="0" indent="0">
              <a:buNone/>
            </a:pPr>
            <a:r>
              <a:rPr lang="ru-RU" sz="2000" dirty="0"/>
              <a:t>Задача егэ-18 № </a:t>
            </a:r>
            <a:r>
              <a:rPr lang="ru-RU" sz="2000" dirty="0" smtClean="0"/>
              <a:t>163</a:t>
            </a:r>
            <a:r>
              <a:rPr lang="ru-RU" sz="2000" b="1" dirty="0" smtClean="0"/>
              <a:t> </a:t>
            </a:r>
            <a:r>
              <a:rPr lang="ru-RU" sz="2000" dirty="0"/>
              <a:t>Введём выражение </a:t>
            </a:r>
            <a:r>
              <a:rPr lang="ru-RU" sz="2000" i="1" dirty="0"/>
              <a:t>M &amp; K</a:t>
            </a:r>
            <a:r>
              <a:rPr lang="ru-RU" sz="2000" dirty="0"/>
              <a:t>, обозначающее поразрядную конъюнкцию </a:t>
            </a:r>
            <a:r>
              <a:rPr lang="ru-RU" sz="2000" i="1" dirty="0"/>
              <a:t>M</a:t>
            </a:r>
            <a:r>
              <a:rPr lang="ru-RU" sz="2000" dirty="0"/>
              <a:t> и </a:t>
            </a:r>
            <a:r>
              <a:rPr lang="ru-RU" sz="2000" i="1" dirty="0"/>
              <a:t>K</a:t>
            </a:r>
            <a:r>
              <a:rPr lang="ru-RU" sz="2000" dirty="0"/>
              <a:t> (логическое «И» между соответствующими битами двоичной записи). Определите наименьшее натуральное число </a:t>
            </a:r>
            <a:r>
              <a:rPr lang="ru-RU" sz="2000" i="1" dirty="0"/>
              <a:t>A</a:t>
            </a:r>
            <a:r>
              <a:rPr lang="ru-RU" sz="2000" dirty="0"/>
              <a:t>, такое что выражение</a:t>
            </a:r>
          </a:p>
          <a:p>
            <a:pPr marL="0" indent="0">
              <a:buNone/>
            </a:pPr>
            <a:r>
              <a:rPr lang="ru-RU" sz="2000" i="1" dirty="0"/>
              <a:t> ( (X &amp; 13 </a:t>
            </a:r>
            <a:r>
              <a:rPr lang="ru-RU" sz="2000" i="1" dirty="0" smtClean="0">
                <a:sym typeface="Symbol"/>
              </a:rPr>
              <a:t> </a:t>
            </a:r>
            <a:r>
              <a:rPr lang="ru-RU" sz="2000" i="1" dirty="0" smtClean="0"/>
              <a:t>0</a:t>
            </a:r>
            <a:r>
              <a:rPr lang="ru-RU" sz="2000" i="1" dirty="0"/>
              <a:t>) </a:t>
            </a:r>
            <a:r>
              <a:rPr lang="ru-RU" sz="2000" dirty="0">
                <a:sym typeface="Symbol"/>
              </a:rPr>
              <a:t></a:t>
            </a:r>
            <a:r>
              <a:rPr lang="ru-RU" sz="2000" i="1" dirty="0"/>
              <a:t> (X &amp; 39 </a:t>
            </a:r>
            <a:r>
              <a:rPr lang="ru-RU" sz="2000" i="1" dirty="0" smtClean="0">
                <a:sym typeface="Symbol"/>
              </a:rPr>
              <a:t> </a:t>
            </a:r>
            <a:r>
              <a:rPr lang="ru-RU" sz="2000" i="1" dirty="0" smtClean="0"/>
              <a:t>0</a:t>
            </a:r>
            <a:r>
              <a:rPr lang="ru-RU" sz="2000" i="1" dirty="0"/>
              <a:t>))  </a:t>
            </a:r>
            <a:r>
              <a:rPr lang="ru-RU" sz="2000" i="1" dirty="0">
                <a:sym typeface="Symbol"/>
              </a:rPr>
              <a:t></a:t>
            </a:r>
            <a:r>
              <a:rPr lang="ru-RU" sz="2000" i="1" dirty="0"/>
              <a:t>  ((X &amp; A </a:t>
            </a:r>
            <a:r>
              <a:rPr lang="ru-RU" sz="2000" i="1" dirty="0" smtClean="0">
                <a:sym typeface="Symbol"/>
              </a:rPr>
              <a:t> </a:t>
            </a:r>
            <a:r>
              <a:rPr lang="ru-RU" sz="2000" i="1" dirty="0" smtClean="0"/>
              <a:t>0</a:t>
            </a:r>
            <a:r>
              <a:rPr lang="ru-RU" sz="2000" i="1" dirty="0"/>
              <a:t>)</a:t>
            </a:r>
            <a:r>
              <a:rPr lang="ru-RU" sz="2000" dirty="0"/>
              <a:t> </a:t>
            </a:r>
            <a:r>
              <a:rPr lang="ru-RU" sz="2000" dirty="0">
                <a:sym typeface="Symbol"/>
              </a:rPr>
              <a:t></a:t>
            </a:r>
            <a:r>
              <a:rPr lang="ru-RU" sz="2000" i="1" dirty="0"/>
              <a:t> (X &amp; 13 </a:t>
            </a:r>
            <a:r>
              <a:rPr lang="ru-RU" sz="2000" i="1" dirty="0" smtClean="0">
                <a:sym typeface="Symbol"/>
              </a:rPr>
              <a:t></a:t>
            </a:r>
            <a:r>
              <a:rPr lang="ru-RU" sz="2000" i="1" dirty="0" smtClean="0"/>
              <a:t> </a:t>
            </a:r>
            <a:r>
              <a:rPr lang="ru-RU" sz="2000" i="1" dirty="0"/>
              <a:t>0))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тождественно истинно (то есть принимает значение 1 при любом </a:t>
            </a:r>
            <a:r>
              <a:rPr lang="ru-RU" sz="2000" dirty="0" smtClean="0"/>
              <a:t>натура</a:t>
            </a:r>
          </a:p>
          <a:p>
            <a:pPr marL="0" indent="0">
              <a:buNone/>
            </a:pPr>
            <a:r>
              <a:rPr lang="ru-RU" sz="2000" dirty="0" smtClean="0"/>
              <a:t>льном </a:t>
            </a:r>
            <a:r>
              <a:rPr lang="ru-RU" sz="2000" dirty="0"/>
              <a:t>значении переменной </a:t>
            </a:r>
            <a:r>
              <a:rPr lang="ru-RU" sz="2000" i="1" dirty="0"/>
              <a:t>X</a:t>
            </a:r>
            <a:r>
              <a:rPr lang="ru-RU" sz="2000" dirty="0" smtClean="0"/>
              <a:t>)?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Формализуем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 Упрощаем и переходим к импликации </a:t>
            </a:r>
            <a:r>
              <a:rPr lang="en-US" sz="2000" dirty="0" smtClean="0"/>
              <a:t>(X</a:t>
            </a:r>
            <a:r>
              <a:rPr lang="en-US" sz="2000" baseline="-25000" dirty="0" smtClean="0"/>
              <a:t>A</a:t>
            </a:r>
            <a:r>
              <a:rPr lang="en-US" sz="2000" dirty="0" smtClean="0"/>
              <a:t> </a:t>
            </a:r>
            <a:r>
              <a:rPr lang="ru-RU" sz="2000" i="1" dirty="0" smtClean="0">
                <a:sym typeface="Symbol"/>
              </a:rPr>
              <a:t></a:t>
            </a:r>
            <a:r>
              <a:rPr lang="en-US" sz="2000" i="1" dirty="0" smtClean="0">
                <a:sym typeface="Symbol"/>
              </a:rPr>
              <a:t> X</a:t>
            </a:r>
            <a:r>
              <a:rPr lang="en-US" sz="2000" i="1" baseline="-25000" dirty="0" smtClean="0">
                <a:sym typeface="Symbol"/>
              </a:rPr>
              <a:t>13</a:t>
            </a:r>
            <a:r>
              <a:rPr lang="en-US" sz="2000" i="1" dirty="0" smtClean="0">
                <a:sym typeface="Symbol"/>
              </a:rPr>
              <a:t>) + (X</a:t>
            </a:r>
            <a:r>
              <a:rPr lang="en-US" sz="2000" i="1" baseline="-25000" dirty="0" smtClean="0">
                <a:sym typeface="Symbol"/>
              </a:rPr>
              <a:t>A</a:t>
            </a:r>
            <a:r>
              <a:rPr lang="en-US" sz="2000" i="1" dirty="0" smtClean="0">
                <a:sym typeface="Symbol"/>
              </a:rPr>
              <a:t> + X</a:t>
            </a:r>
            <a:r>
              <a:rPr lang="en-US" sz="2000" i="1" baseline="-25000" dirty="0" smtClean="0">
                <a:sym typeface="Symbol"/>
              </a:rPr>
              <a:t>39</a:t>
            </a:r>
            <a:r>
              <a:rPr lang="en-US" sz="2000" i="1" dirty="0" smtClean="0">
                <a:sym typeface="Symbol"/>
              </a:rPr>
              <a:t>)</a:t>
            </a:r>
          </a:p>
          <a:p>
            <a:pPr marL="457200" indent="-457200">
              <a:buAutoNum type="arabicPeriod"/>
            </a:pPr>
            <a:r>
              <a:rPr lang="en-US" sz="2000" i="1" dirty="0" smtClean="0">
                <a:sym typeface="Symbol"/>
              </a:rPr>
              <a:t>Amin = 13</a:t>
            </a:r>
          </a:p>
          <a:p>
            <a:pPr marL="457200" indent="-457200">
              <a:buAutoNum type="arabicPeriod"/>
            </a:pPr>
            <a:endParaRPr lang="ru-RU" sz="2000" dirty="0" smtClean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2175909"/>
              </p:ext>
            </p:extLst>
          </p:nvPr>
        </p:nvGraphicFramePr>
        <p:xfrm>
          <a:off x="2843808" y="4437112"/>
          <a:ext cx="2592288" cy="489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Формула" r:id="rId3" imgW="1346040" imgH="253800" progId="Equation.3">
                  <p:embed/>
                </p:oleObj>
              </mc:Choice>
              <mc:Fallback>
                <p:oleObj name="Формула" r:id="rId3" imgW="13460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43808" y="4437112"/>
                        <a:ext cx="2592288" cy="4891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7403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0070C0"/>
                </a:solidFill>
              </a:rPr>
              <a:t>Утверждение 4. Пусть выражение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baseline="-25000" dirty="0">
                <a:solidFill>
                  <a:srgbClr val="0070C0"/>
                </a:solidFill>
              </a:rPr>
              <a:t>K</a:t>
            </a:r>
            <a:r>
              <a:rPr lang="ru-RU" sz="2000" i="1" dirty="0">
                <a:solidFill>
                  <a:srgbClr val="0070C0"/>
                </a:solidFill>
              </a:rPr>
              <a:t> </a:t>
            </a:r>
            <a:r>
              <a:rPr lang="en-US" sz="2000" i="1" dirty="0">
                <a:solidFill>
                  <a:srgbClr val="0070C0"/>
                </a:solidFill>
              </a:rPr>
              <a:t>+ X</a:t>
            </a:r>
            <a:r>
              <a:rPr lang="en-US" sz="2000" i="1" baseline="-25000" dirty="0">
                <a:solidFill>
                  <a:srgbClr val="0070C0"/>
                </a:solidFill>
              </a:rPr>
              <a:t>M</a:t>
            </a:r>
            <a:r>
              <a:rPr lang="ru-RU" sz="2000" i="1" dirty="0">
                <a:solidFill>
                  <a:srgbClr val="0070C0"/>
                </a:solidFill>
              </a:rPr>
              <a:t> </a:t>
            </a:r>
            <a:r>
              <a:rPr lang="ru-RU" sz="2000" dirty="0">
                <a:solidFill>
                  <a:srgbClr val="0070C0"/>
                </a:solidFill>
              </a:rPr>
              <a:t>истинно при некотором натуральном </a:t>
            </a:r>
            <a:r>
              <a:rPr lang="ru-RU" sz="2000" i="1" dirty="0">
                <a:solidFill>
                  <a:srgbClr val="0070C0"/>
                </a:solidFill>
              </a:rPr>
              <a:t>x</a:t>
            </a:r>
            <a:r>
              <a:rPr lang="ru-RU" sz="2000" dirty="0">
                <a:solidFill>
                  <a:srgbClr val="0070C0"/>
                </a:solidFill>
              </a:rPr>
              <a:t>.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ru-RU" sz="2000" dirty="0">
                <a:solidFill>
                  <a:srgbClr val="0070C0"/>
                </a:solidFill>
              </a:rPr>
              <a:t>Тогда истинно выражение </a:t>
            </a:r>
            <a:r>
              <a:rPr lang="en-US" sz="2000" i="1" dirty="0">
                <a:solidFill>
                  <a:srgbClr val="0070C0"/>
                </a:solidFill>
              </a:rPr>
              <a:t>X</a:t>
            </a:r>
            <a:r>
              <a:rPr lang="en-US" sz="2000" i="1" baseline="-25000" dirty="0">
                <a:solidFill>
                  <a:srgbClr val="0070C0"/>
                </a:solidFill>
              </a:rPr>
              <a:t>K&amp;M </a:t>
            </a:r>
            <a:r>
              <a:rPr lang="en-US" sz="2000" i="1" dirty="0">
                <a:solidFill>
                  <a:srgbClr val="0070C0"/>
                </a:solidFill>
              </a:rPr>
              <a:t> </a:t>
            </a:r>
            <a:r>
              <a:rPr lang="ru-RU" sz="2000" i="1" dirty="0">
                <a:solidFill>
                  <a:srgbClr val="0070C0"/>
                </a:solidFill>
              </a:rPr>
              <a:t>или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70C0"/>
                </a:solidFill>
              </a:rPr>
              <a:t>X</a:t>
            </a:r>
            <a:r>
              <a:rPr lang="en-US" sz="2000" b="1" baseline="-25000" dirty="0">
                <a:solidFill>
                  <a:srgbClr val="0070C0"/>
                </a:solidFill>
              </a:rPr>
              <a:t>K</a:t>
            </a:r>
            <a:r>
              <a:rPr lang="ru-RU" sz="2000" b="1" i="1" dirty="0">
                <a:solidFill>
                  <a:srgbClr val="0070C0"/>
                </a:solidFill>
              </a:rPr>
              <a:t> </a:t>
            </a:r>
            <a:r>
              <a:rPr lang="en-US" sz="2000" b="1" i="1" dirty="0">
                <a:solidFill>
                  <a:srgbClr val="0070C0"/>
                </a:solidFill>
              </a:rPr>
              <a:t>+ X</a:t>
            </a:r>
            <a:r>
              <a:rPr lang="en-US" sz="2000" b="1" i="1" baseline="-25000" dirty="0">
                <a:solidFill>
                  <a:srgbClr val="0070C0"/>
                </a:solidFill>
              </a:rPr>
              <a:t>M</a:t>
            </a:r>
            <a:r>
              <a:rPr lang="ru-RU" sz="2000" b="1" i="1" baseline="-25000" dirty="0">
                <a:solidFill>
                  <a:srgbClr val="0070C0"/>
                </a:solidFill>
              </a:rPr>
              <a:t> </a:t>
            </a:r>
            <a:r>
              <a:rPr lang="ru-RU" sz="2000" b="1" i="1" dirty="0">
                <a:solidFill>
                  <a:srgbClr val="0070C0"/>
                </a:solidFill>
              </a:rPr>
              <a:t> = </a:t>
            </a:r>
            <a:r>
              <a:rPr lang="en-US" sz="2000" b="1" i="1" dirty="0" smtClean="0">
                <a:solidFill>
                  <a:srgbClr val="0070C0"/>
                </a:solidFill>
              </a:rPr>
              <a:t>X</a:t>
            </a:r>
            <a:r>
              <a:rPr lang="en-US" sz="2000" b="1" i="1" baseline="-25000" dirty="0" smtClean="0">
                <a:solidFill>
                  <a:srgbClr val="0070C0"/>
                </a:solidFill>
              </a:rPr>
              <a:t>K&amp;M</a:t>
            </a:r>
            <a:r>
              <a:rPr lang="ru-RU" sz="2000" dirty="0">
                <a:sym typeface="Symbol"/>
              </a:rPr>
              <a:t> </a:t>
            </a:r>
            <a:endParaRPr lang="en-US" sz="2000" dirty="0" smtClean="0">
              <a:sym typeface="Symbol"/>
            </a:endParaRPr>
          </a:p>
          <a:p>
            <a:pPr marL="0" indent="0">
              <a:buNone/>
            </a:pPr>
            <a:r>
              <a:rPr lang="en-US" sz="2000" dirty="0" smtClean="0">
                <a:sym typeface="Symbol"/>
              </a:rPr>
              <a:t>4</a:t>
            </a:r>
            <a:r>
              <a:rPr lang="ru-RU" sz="2000" dirty="0" smtClean="0">
                <a:sym typeface="Symbol"/>
              </a:rPr>
              <a:t> </a:t>
            </a:r>
            <a:r>
              <a:rPr lang="ru-RU" sz="2000" dirty="0">
                <a:sym typeface="Symbol"/>
              </a:rPr>
              <a:t>тип</a:t>
            </a:r>
          </a:p>
          <a:p>
            <a:pPr marL="0" lvl="0" indent="0">
              <a:buNone/>
            </a:pPr>
            <a:r>
              <a:rPr lang="ru-RU" sz="2000" dirty="0"/>
              <a:t>Задача егэ-18 № </a:t>
            </a:r>
            <a:r>
              <a:rPr lang="ru-RU" sz="2000" dirty="0" smtClean="0"/>
              <a:t>1</a:t>
            </a:r>
            <a:r>
              <a:rPr lang="en-US" sz="2000" dirty="0" smtClean="0"/>
              <a:t>7</a:t>
            </a:r>
            <a:r>
              <a:rPr lang="ru-RU" sz="2000" dirty="0" smtClean="0"/>
              <a:t>3</a:t>
            </a:r>
            <a:r>
              <a:rPr lang="ru-RU" sz="2000" b="1" dirty="0" smtClean="0"/>
              <a:t> </a:t>
            </a:r>
            <a:endParaRPr lang="ru-RU" sz="2000" b="1" dirty="0">
              <a:solidFill>
                <a:srgbClr val="0070C0"/>
              </a:solidFill>
            </a:endParaRPr>
          </a:p>
          <a:p>
            <a:pPr marL="0" lvl="0" indent="0">
              <a:buNone/>
            </a:pPr>
            <a:r>
              <a:rPr lang="ru-RU" sz="2000" dirty="0" smtClean="0"/>
              <a:t>Введём </a:t>
            </a:r>
            <a:r>
              <a:rPr lang="ru-RU" sz="2000" dirty="0"/>
              <a:t>выражение </a:t>
            </a:r>
            <a:r>
              <a:rPr lang="ru-RU" sz="2000" i="1" dirty="0"/>
              <a:t>M &amp; K</a:t>
            </a:r>
            <a:r>
              <a:rPr lang="ru-RU" sz="2000" dirty="0"/>
              <a:t>, обозначающее поразрядную конъюнкцию </a:t>
            </a:r>
            <a:r>
              <a:rPr lang="ru-RU" sz="2000" i="1" dirty="0"/>
              <a:t>M</a:t>
            </a:r>
            <a:r>
              <a:rPr lang="ru-RU" sz="2000" dirty="0"/>
              <a:t> и </a:t>
            </a:r>
            <a:r>
              <a:rPr lang="ru-RU" sz="2000" i="1" dirty="0"/>
              <a:t>K</a:t>
            </a:r>
            <a:r>
              <a:rPr lang="ru-RU" sz="2000" dirty="0"/>
              <a:t> (логическое «И» между соответствующими битами двоичной записи). Определите набольшее натуральное число </a:t>
            </a:r>
            <a:r>
              <a:rPr lang="ru-RU" sz="2000" i="1" dirty="0"/>
              <a:t>A</a:t>
            </a:r>
            <a:r>
              <a:rPr lang="ru-RU" sz="2000" dirty="0"/>
              <a:t>, такое что выражение</a:t>
            </a:r>
          </a:p>
          <a:p>
            <a:pPr marL="0" indent="0">
              <a:buNone/>
            </a:pPr>
            <a:r>
              <a:rPr lang="ru-RU" sz="2000" dirty="0"/>
              <a:t>( (</a:t>
            </a:r>
            <a:r>
              <a:rPr lang="en-US" sz="2000" i="1" dirty="0"/>
              <a:t>x </a:t>
            </a:r>
            <a:r>
              <a:rPr lang="ru-RU" sz="2000" dirty="0"/>
              <a:t>&amp;</a:t>
            </a:r>
            <a:r>
              <a:rPr lang="ru-RU" sz="2000" i="1" dirty="0"/>
              <a:t> </a:t>
            </a:r>
            <a:r>
              <a:rPr lang="ru-RU" sz="2000" dirty="0"/>
              <a:t>26</a:t>
            </a:r>
            <a:r>
              <a:rPr lang="ru-RU" sz="2000" i="1" dirty="0"/>
              <a:t> </a:t>
            </a:r>
            <a:r>
              <a:rPr lang="ru-RU" sz="2000" dirty="0"/>
              <a:t>=  0) </a:t>
            </a:r>
            <a:r>
              <a:rPr lang="ru-RU" sz="2000" dirty="0">
                <a:sym typeface="Symbol"/>
              </a:rPr>
              <a:t></a:t>
            </a:r>
            <a:r>
              <a:rPr lang="ru-RU" sz="2000" dirty="0"/>
              <a:t>  (</a:t>
            </a:r>
            <a:r>
              <a:rPr lang="en-US" sz="2000" i="1" dirty="0"/>
              <a:t>x</a:t>
            </a:r>
            <a:r>
              <a:rPr lang="ru-RU" sz="2000" i="1" dirty="0"/>
              <a:t> &amp; </a:t>
            </a:r>
            <a:r>
              <a:rPr lang="ru-RU" sz="2000" dirty="0"/>
              <a:t>13 = 0)) </a:t>
            </a:r>
            <a:r>
              <a:rPr lang="ru-RU" sz="2000" dirty="0">
                <a:sym typeface="Symbol"/>
              </a:rPr>
              <a:t></a:t>
            </a:r>
            <a:r>
              <a:rPr lang="ru-RU" sz="2000" dirty="0"/>
              <a:t> ((</a:t>
            </a:r>
            <a:r>
              <a:rPr lang="en-US" sz="2000" i="1" dirty="0"/>
              <a:t>x </a:t>
            </a:r>
            <a:r>
              <a:rPr lang="ru-RU" sz="2000" dirty="0"/>
              <a:t>&amp; 78 </a:t>
            </a:r>
            <a:r>
              <a:rPr lang="ru-RU" sz="2000" dirty="0" smtClean="0">
                <a:sym typeface="Symbol"/>
              </a:rPr>
              <a:t></a:t>
            </a:r>
            <a:r>
              <a:rPr lang="ru-RU" sz="2000" dirty="0" smtClean="0"/>
              <a:t> </a:t>
            </a:r>
            <a:r>
              <a:rPr lang="ru-RU" sz="2000" dirty="0"/>
              <a:t>0) </a:t>
            </a:r>
            <a:r>
              <a:rPr lang="ru-RU" sz="2000" dirty="0">
                <a:sym typeface="Symbol"/>
              </a:rPr>
              <a:t></a:t>
            </a:r>
            <a:r>
              <a:rPr lang="ru-RU" sz="2000" dirty="0"/>
              <a:t> (</a:t>
            </a:r>
            <a:r>
              <a:rPr lang="en-US" sz="2000" i="1" dirty="0"/>
              <a:t>x </a:t>
            </a:r>
            <a:r>
              <a:rPr lang="ru-RU" sz="2000" dirty="0"/>
              <a:t>&amp; </a:t>
            </a:r>
            <a:r>
              <a:rPr lang="ru-RU" sz="2000" i="1" dirty="0"/>
              <a:t>A</a:t>
            </a:r>
            <a:r>
              <a:rPr lang="ru-RU" sz="2000" dirty="0"/>
              <a:t> = 0))</a:t>
            </a:r>
          </a:p>
          <a:p>
            <a:pPr marL="0" indent="0">
              <a:buNone/>
            </a:pPr>
            <a:r>
              <a:rPr lang="ru-RU" sz="2000" dirty="0"/>
              <a:t>тождественно истинно (то есть принимает значение 1 при любом натуральном значении переменной </a:t>
            </a:r>
            <a:r>
              <a:rPr lang="ru-RU" sz="2000" i="1" dirty="0"/>
              <a:t>x</a:t>
            </a:r>
            <a:r>
              <a:rPr lang="ru-RU" sz="2000" dirty="0" smtClean="0"/>
              <a:t>)?</a:t>
            </a:r>
            <a:endParaRPr lang="en-US" sz="2000" dirty="0" smtClean="0"/>
          </a:p>
          <a:p>
            <a:pPr marL="457200" indent="-457200">
              <a:buAutoNum type="arabicPeriod"/>
            </a:pPr>
            <a:r>
              <a:rPr lang="ru-RU" sz="2000" dirty="0" smtClean="0"/>
              <a:t>Формализуем</a:t>
            </a:r>
            <a:r>
              <a:rPr lang="en-US" sz="2000" dirty="0" smtClean="0"/>
              <a:t> (</a:t>
            </a:r>
            <a:r>
              <a:rPr lang="ru-RU" sz="2000" dirty="0" smtClean="0"/>
              <a:t> </a:t>
            </a:r>
            <a:r>
              <a:rPr lang="en-US" sz="2000" dirty="0" smtClean="0"/>
              <a:t>X</a:t>
            </a:r>
            <a:r>
              <a:rPr lang="en-US" sz="2000" baseline="-25000" dirty="0" smtClean="0"/>
              <a:t>26</a:t>
            </a:r>
            <a:r>
              <a:rPr lang="en-US" sz="2000" dirty="0" smtClean="0"/>
              <a:t> + X</a:t>
            </a:r>
            <a:r>
              <a:rPr lang="en-US" sz="2000" baseline="-25000" dirty="0" smtClean="0"/>
              <a:t>13</a:t>
            </a:r>
            <a:r>
              <a:rPr lang="en-US" sz="2000" dirty="0" smtClean="0"/>
              <a:t> )</a:t>
            </a:r>
            <a:r>
              <a:rPr lang="ru-RU" sz="2000" dirty="0" smtClean="0">
                <a:sym typeface="Symbol"/>
              </a:rPr>
              <a:t></a:t>
            </a:r>
            <a:r>
              <a:rPr lang="en-US" sz="2000" dirty="0" smtClean="0">
                <a:sym typeface="Symbol"/>
              </a:rPr>
              <a:t>(        </a:t>
            </a:r>
            <a:r>
              <a:rPr lang="ru-RU" sz="2000" dirty="0" smtClean="0">
                <a:sym typeface="Symbol"/>
              </a:rPr>
              <a:t></a:t>
            </a:r>
            <a:r>
              <a:rPr lang="en-US" sz="2000" dirty="0" smtClean="0">
                <a:sym typeface="Symbol"/>
              </a:rPr>
              <a:t> X</a:t>
            </a:r>
            <a:r>
              <a:rPr lang="en-US" sz="2000" baseline="-25000" dirty="0" smtClean="0">
                <a:sym typeface="Symbol"/>
              </a:rPr>
              <a:t>A</a:t>
            </a:r>
            <a:r>
              <a:rPr lang="en-US" sz="2000" dirty="0" smtClean="0">
                <a:sym typeface="Symbol"/>
              </a:rPr>
              <a:t>)</a:t>
            </a:r>
          </a:p>
          <a:p>
            <a:pPr marL="457200" indent="-457200">
              <a:buAutoNum type="arabicPeriod"/>
            </a:pPr>
            <a:r>
              <a:rPr lang="ru-RU" sz="1800" dirty="0" smtClean="0">
                <a:sym typeface="Symbol"/>
              </a:rPr>
              <a:t>Упрощаем и переходим к импликации </a:t>
            </a:r>
            <a:r>
              <a:rPr lang="en-US" sz="1800" dirty="0"/>
              <a:t>(</a:t>
            </a:r>
            <a:r>
              <a:rPr lang="ru-RU" sz="1800" dirty="0"/>
              <a:t> </a:t>
            </a:r>
            <a:r>
              <a:rPr lang="en-US" sz="1800" dirty="0"/>
              <a:t>X</a:t>
            </a:r>
            <a:r>
              <a:rPr lang="en-US" sz="1800" baseline="-25000" dirty="0"/>
              <a:t>26</a:t>
            </a:r>
            <a:r>
              <a:rPr lang="en-US" sz="1800" dirty="0"/>
              <a:t> + X</a:t>
            </a:r>
            <a:r>
              <a:rPr lang="en-US" sz="1800" baseline="-25000" dirty="0"/>
              <a:t>13</a:t>
            </a:r>
            <a:r>
              <a:rPr lang="en-US" sz="1800" dirty="0"/>
              <a:t> </a:t>
            </a:r>
            <a:r>
              <a:rPr lang="ru-RU" sz="1800" dirty="0" smtClean="0">
                <a:sym typeface="Symbol"/>
              </a:rPr>
              <a:t></a:t>
            </a:r>
            <a:r>
              <a:rPr lang="en-US" sz="1800" dirty="0" smtClean="0">
                <a:sym typeface="Symbol"/>
              </a:rPr>
              <a:t> X</a:t>
            </a:r>
            <a:r>
              <a:rPr lang="en-US" sz="1800" baseline="-25000" dirty="0" smtClean="0">
                <a:sym typeface="Symbol"/>
              </a:rPr>
              <a:t>78</a:t>
            </a:r>
            <a:r>
              <a:rPr lang="en-US" sz="1800" dirty="0" smtClean="0">
                <a:sym typeface="Symbol"/>
              </a:rPr>
              <a:t>) +</a:t>
            </a:r>
            <a:r>
              <a:rPr lang="en-US" sz="1800" dirty="0"/>
              <a:t> (</a:t>
            </a:r>
            <a:r>
              <a:rPr lang="ru-RU" sz="1800" dirty="0"/>
              <a:t> </a:t>
            </a:r>
            <a:r>
              <a:rPr lang="en-US" sz="1800" dirty="0"/>
              <a:t>X</a:t>
            </a:r>
            <a:r>
              <a:rPr lang="en-US" sz="1800" baseline="-25000" dirty="0"/>
              <a:t>26</a:t>
            </a:r>
            <a:r>
              <a:rPr lang="en-US" sz="1800" dirty="0"/>
              <a:t> + X</a:t>
            </a:r>
            <a:r>
              <a:rPr lang="en-US" sz="1800" baseline="-25000" dirty="0"/>
              <a:t>13</a:t>
            </a:r>
            <a:r>
              <a:rPr lang="en-US" sz="1800" dirty="0"/>
              <a:t> </a:t>
            </a:r>
            <a:r>
              <a:rPr lang="ru-RU" sz="1800" dirty="0">
                <a:sym typeface="Symbol"/>
              </a:rPr>
              <a:t></a:t>
            </a:r>
            <a:r>
              <a:rPr lang="en-US" sz="1800" dirty="0">
                <a:sym typeface="Symbol"/>
              </a:rPr>
              <a:t> </a:t>
            </a:r>
            <a:r>
              <a:rPr lang="en-US" sz="1800" dirty="0" smtClean="0">
                <a:sym typeface="Symbol"/>
              </a:rPr>
              <a:t>X</a:t>
            </a:r>
            <a:r>
              <a:rPr lang="en-US" sz="1800" baseline="-25000" dirty="0" smtClean="0">
                <a:sym typeface="Symbol"/>
              </a:rPr>
              <a:t>A</a:t>
            </a:r>
            <a:r>
              <a:rPr lang="en-US" sz="1800" dirty="0" smtClean="0">
                <a:sym typeface="Symbol"/>
              </a:rPr>
              <a:t>) </a:t>
            </a:r>
          </a:p>
          <a:p>
            <a:pPr marL="457200" indent="-457200">
              <a:lnSpc>
                <a:spcPts val="1800"/>
              </a:lnSpc>
              <a:spcBef>
                <a:spcPts val="0"/>
              </a:spcBef>
              <a:buAutoNum type="arabicPeriod"/>
            </a:pPr>
            <a:r>
              <a:rPr lang="en-US" sz="1800" dirty="0" smtClean="0">
                <a:sym typeface="Symbol"/>
              </a:rPr>
              <a:t>26:	1 1 0 1 0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en-US" sz="1800" dirty="0" smtClean="0">
                <a:sym typeface="Symbol"/>
              </a:rPr>
              <a:t>        13:       1 1 0 1</a:t>
            </a:r>
          </a:p>
          <a:p>
            <a:pPr marL="0" indent="0">
              <a:lnSpc>
                <a:spcPts val="1800"/>
              </a:lnSpc>
              <a:spcBef>
                <a:spcPts val="0"/>
              </a:spcBef>
              <a:buNone/>
            </a:pPr>
            <a:r>
              <a:rPr lang="en-US" sz="1800" dirty="0">
                <a:sym typeface="Symbol"/>
              </a:rPr>
              <a:t> </a:t>
            </a:r>
            <a:r>
              <a:rPr lang="en-US" sz="1800" dirty="0" smtClean="0">
                <a:sym typeface="Symbol"/>
              </a:rPr>
              <a:t>          A:	0 1 0 0 0   = 8 (Amax)</a:t>
            </a:r>
            <a:endParaRPr lang="ru-RU" sz="1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769152"/>
              </p:ext>
            </p:extLst>
          </p:nvPr>
        </p:nvGraphicFramePr>
        <p:xfrm>
          <a:off x="4067944" y="3933056"/>
          <a:ext cx="360362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Формула" r:id="rId3" imgW="279360" imgH="253800" progId="Equation.3">
                  <p:embed/>
                </p:oleObj>
              </mc:Choice>
              <mc:Fallback>
                <p:oleObj name="Формула" r:id="rId3" imgW="279360" imgH="25380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3933056"/>
                        <a:ext cx="360362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53528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1003</Words>
  <Application>Microsoft Office PowerPoint</Application>
  <PresentationFormat>Экран (4:3)</PresentationFormat>
  <Paragraphs>74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Тема Office</vt:lpstr>
      <vt:lpstr>Формула</vt:lpstr>
      <vt:lpstr>Microsoft Equation 3.0</vt:lpstr>
      <vt:lpstr>Битовые операции в задачах КИМ ЕГЭ по информатике.</vt:lpstr>
      <vt:lpstr>1 тип. Задача егэ-18 №150. Введём выражение M &amp; K, обозначающее поразрядную конъюнкцию M и K (логическое «И» между соответствующими битами двоичной записи). Определите наименьшее натуральное число A, такое что выражение (X &amp; 56  0)  ((X &amp; 48 = 0)    (X &amp; A  0)) тождественно истинно (то есть принимает значение 1 при любом натуральном значении переменной X)?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Битовые операции в задачах КИМ ЕГЭ по информатике.</dc:title>
  <dc:creator>Ира</dc:creator>
  <cp:lastModifiedBy>Ира</cp:lastModifiedBy>
  <cp:revision>25</cp:revision>
  <dcterms:created xsi:type="dcterms:W3CDTF">2017-01-10T04:37:56Z</dcterms:created>
  <dcterms:modified xsi:type="dcterms:W3CDTF">2017-01-10T16:52:23Z</dcterms:modified>
</cp:coreProperties>
</file>