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0" r:id="rId8"/>
    <p:sldId id="267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333" autoAdjust="0"/>
  </p:normalViewPr>
  <p:slideViewPr>
    <p:cSldViewPr>
      <p:cViewPr varScale="1">
        <p:scale>
          <a:sx n="44" d="100"/>
          <a:sy n="44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40B3F-33A0-4E5F-A0CE-A639003A2EFB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4762C-B74B-4931-B1D9-3D144BDE0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50112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dzeninfra.ru/get-zen_doc/1577695/pub_5d0264e4e6487000b314a2ed_5d071a6197d1910df85073e1/scale_2400"/>
          <p:cNvPicPr/>
          <p:nvPr/>
        </p:nvPicPr>
        <p:blipFill>
          <a:blip r:embed="rId2"/>
          <a:srcRect l="2503" t="4172" r="2503" b="4172"/>
          <a:stretch>
            <a:fillRect/>
          </a:stretch>
        </p:blipFill>
        <p:spPr bwMode="auto">
          <a:xfrm>
            <a:off x="285720" y="357166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45720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sz="6000" b="1" dirty="0">
                <a:solidFill>
                  <a:schemeClr val="tx1"/>
                </a:solidFill>
              </a:rPr>
              <a:t>We use </a:t>
            </a:r>
            <a:r>
              <a:rPr lang="en-US" sz="6000" b="1" i="1" dirty="0">
                <a:solidFill>
                  <a:srgbClr val="C00000"/>
                </a:solidFill>
              </a:rPr>
              <a:t>direct speech</a:t>
            </a:r>
            <a:r>
              <a:rPr lang="en-US" sz="6000" b="1" i="1" dirty="0">
                <a:solidFill>
                  <a:schemeClr val="tx1"/>
                </a:solidFill>
              </a:rPr>
              <a:t> </a:t>
            </a:r>
            <a:r>
              <a:rPr lang="en-US" sz="6000" b="1" dirty="0">
                <a:solidFill>
                  <a:schemeClr val="tx1"/>
                </a:solidFill>
              </a:rPr>
              <a:t>to quote a speaker's exact words. We put their words within quotation marks. </a:t>
            </a:r>
            <a:r>
              <a:rPr lang="ru-RU" sz="6000" i="1" u="sng" dirty="0" err="1" smtClean="0">
                <a:solidFill>
                  <a:schemeClr val="tx1"/>
                </a:solidFill>
              </a:rPr>
              <a:t>Example</a:t>
            </a:r>
            <a:r>
              <a:rPr lang="ru-RU" sz="6000" i="1" u="sng" dirty="0">
                <a:solidFill>
                  <a:schemeClr val="tx1"/>
                </a:solidFill>
              </a:rPr>
              <a:t>:</a:t>
            </a:r>
          </a:p>
          <a:p>
            <a:pPr lvl="0"/>
            <a:r>
              <a:rPr lang="en-US" sz="6000" b="1" i="1" dirty="0">
                <a:solidFill>
                  <a:schemeClr val="tx1"/>
                </a:solidFill>
              </a:rPr>
              <a:t>He said, </a:t>
            </a:r>
            <a:r>
              <a:rPr lang="en-US" sz="6000" b="1" i="1" dirty="0" smtClean="0">
                <a:solidFill>
                  <a:schemeClr val="tx1"/>
                </a:solidFill>
              </a:rPr>
              <a:t>“I </a:t>
            </a:r>
            <a:r>
              <a:rPr lang="en-US" sz="6000" b="1" i="1" dirty="0">
                <a:solidFill>
                  <a:schemeClr val="tx1"/>
                </a:solidFill>
              </a:rPr>
              <a:t>am happy</a:t>
            </a:r>
            <a:r>
              <a:rPr lang="en-US" sz="6000" b="1" i="1" dirty="0" smtClean="0">
                <a:solidFill>
                  <a:schemeClr val="tx1"/>
                </a:solidFill>
              </a:rPr>
              <a:t>.”</a:t>
            </a:r>
            <a:endParaRPr lang="ru-RU" sz="6000" b="1" dirty="0">
              <a:solidFill>
                <a:schemeClr val="tx1"/>
              </a:solidFill>
            </a:endParaRPr>
          </a:p>
          <a:p>
            <a:r>
              <a:rPr lang="en-US" sz="6000" b="1" dirty="0">
                <a:solidFill>
                  <a:schemeClr val="tx1"/>
                </a:solidFill>
              </a:rPr>
              <a:t> </a:t>
            </a:r>
            <a:endParaRPr lang="ru-RU" sz="6000" b="1" dirty="0">
              <a:solidFill>
                <a:schemeClr val="tx1"/>
              </a:solidFill>
            </a:endParaRPr>
          </a:p>
          <a:p>
            <a:pPr fontAlgn="base"/>
            <a:r>
              <a:rPr lang="en-US" sz="4800" dirty="0">
                <a:solidFill>
                  <a:schemeClr val="tx1"/>
                </a:solidFill>
              </a:rPr>
              <a:t> </a:t>
            </a:r>
            <a:endParaRPr lang="ru-RU" sz="4800" dirty="0">
              <a:solidFill>
                <a:schemeClr val="tx1"/>
              </a:solidFill>
            </a:endParaRPr>
          </a:p>
          <a:p>
            <a:pPr algn="l"/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i="1" dirty="0" smtClean="0">
                <a:solidFill>
                  <a:srgbClr val="C00000"/>
                </a:solidFill>
              </a:rPr>
              <a:t>Reported speech(Indirect Speech)</a:t>
            </a:r>
            <a:r>
              <a:rPr lang="en-US" sz="5400" b="1" dirty="0" smtClean="0">
                <a:solidFill>
                  <a:schemeClr val="tx1"/>
                </a:solidFill>
              </a:rPr>
              <a:t> is a way of representing what someone said without using quotation marks. </a:t>
            </a:r>
          </a:p>
          <a:p>
            <a:r>
              <a:rPr lang="en-US" sz="5400" i="1" u="sng" dirty="0" smtClean="0"/>
              <a:t>Example:</a:t>
            </a:r>
          </a:p>
          <a:p>
            <a:r>
              <a:rPr lang="en-US" sz="5400" b="1" i="1" dirty="0" smtClean="0"/>
              <a:t>He said that he was happy</a:t>
            </a:r>
          </a:p>
          <a:p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Семья\Pictures\596986.jpg"/>
          <p:cNvPicPr>
            <a:picLocks noChangeAspect="1" noChangeArrowheads="1"/>
          </p:cNvPicPr>
          <p:nvPr/>
        </p:nvPicPr>
        <p:blipFill>
          <a:blip r:embed="rId2"/>
          <a:srcRect b="20952"/>
          <a:stretch>
            <a:fillRect/>
          </a:stretch>
        </p:blipFill>
        <p:spPr bwMode="auto">
          <a:xfrm>
            <a:off x="5257800" y="2239970"/>
            <a:ext cx="3886200" cy="46180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/>
              <a:t>“A person who never made a mistake</a:t>
            </a:r>
            <a:br>
              <a:rPr lang="en-US" sz="5400" b="1" dirty="0" smtClean="0"/>
            </a:br>
            <a:r>
              <a:rPr lang="en-US" sz="5400" b="1" dirty="0" smtClean="0"/>
              <a:t>never tried anything new “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Albert Einstein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07" y="-24"/>
          <a:ext cx="9286878" cy="6940296"/>
        </p:xfrm>
        <a:graphic>
          <a:graphicData uri="http://schemas.openxmlformats.org/drawingml/2006/table">
            <a:tbl>
              <a:tblPr/>
              <a:tblGrid>
                <a:gridCol w="4714877"/>
                <a:gridCol w="4572001"/>
              </a:tblGrid>
              <a:tr h="9809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Direct 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Speech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Indirect Speech(Reported 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Speech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Jane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said, “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like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seeing famous landmarks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.”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Jane said (that) 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she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liked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seeing famous landmarks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They</a:t>
                      </a:r>
                      <a:r>
                        <a:rPr lang="en-US" sz="3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said,</a:t>
                      </a:r>
                      <a:r>
                        <a:rPr lang="en-US" sz="36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“</a:t>
                      </a:r>
                      <a:r>
                        <a:rPr lang="en-US" sz="36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are </a:t>
                      </a:r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enjoying our holiday 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now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.”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They said (that) 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they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were enjoying their holiday 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then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“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I`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 coming </a:t>
                      </a:r>
                      <a:r>
                        <a:rPr lang="en-US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next </a:t>
                      </a:r>
                      <a:r>
                        <a:rPr lang="en-US" sz="3600" b="1" dirty="0" err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week</a:t>
                      </a:r>
                      <a:r>
                        <a:rPr lang="en-US" sz="3600" b="1" dirty="0" err="1">
                          <a:latin typeface="Times New Roman"/>
                          <a:ea typeface="Calibri"/>
                          <a:cs typeface="Times New Roman"/>
                        </a:rPr>
                        <a:t>,”Tony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said.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Tony said (that) 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she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 coming </a:t>
                      </a:r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following </a:t>
                      </a:r>
                      <a:r>
                        <a:rPr lang="en-US" sz="36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week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500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738595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Direct</a:t>
                      </a:r>
                      <a:r>
                        <a:rPr lang="en-US" sz="4000" baseline="0" dirty="0" smtClean="0">
                          <a:solidFill>
                            <a:schemeClr val="tx1"/>
                          </a:solidFill>
                        </a:rPr>
                        <a:t> Speech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Indirect speech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762239">
                <a:tc>
                  <a:txBody>
                    <a:bodyPr/>
                    <a:lstStyle/>
                    <a:p>
                      <a:r>
                        <a:rPr lang="en-US" sz="5400" b="1" dirty="0" smtClean="0"/>
                        <a:t>My friend said to </a:t>
                      </a:r>
                      <a:r>
                        <a:rPr lang="en-US" sz="5400" b="1" dirty="0" err="1" smtClean="0"/>
                        <a:t>me,”</a:t>
                      </a:r>
                      <a:r>
                        <a:rPr lang="en-US" sz="5400" b="1" dirty="0" err="1" smtClean="0">
                          <a:solidFill>
                            <a:srgbClr val="7030A0"/>
                          </a:solidFill>
                        </a:rPr>
                        <a:t>My</a:t>
                      </a:r>
                      <a:r>
                        <a:rPr lang="en-US" sz="5400" b="1" dirty="0" smtClean="0"/>
                        <a:t> sister </a:t>
                      </a:r>
                      <a:r>
                        <a:rPr lang="en-US" sz="5400" b="1" dirty="0" smtClean="0">
                          <a:solidFill>
                            <a:srgbClr val="C00000"/>
                          </a:solidFill>
                        </a:rPr>
                        <a:t>has been </a:t>
                      </a:r>
                      <a:r>
                        <a:rPr lang="en-US" sz="5400" b="1" dirty="0" smtClean="0"/>
                        <a:t>to England.”</a:t>
                      </a:r>
                      <a:endParaRPr lang="ru-RU" sz="5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5400" b="1" dirty="0" smtClean="0"/>
                        <a:t> My friend told me (that) </a:t>
                      </a:r>
                      <a:r>
                        <a:rPr lang="en-US" sz="5400" b="1" dirty="0" smtClean="0">
                          <a:solidFill>
                            <a:srgbClr val="7030A0"/>
                          </a:solidFill>
                        </a:rPr>
                        <a:t>her</a:t>
                      </a:r>
                      <a:r>
                        <a:rPr lang="en-US" sz="5400" b="1" dirty="0" smtClean="0"/>
                        <a:t> sister </a:t>
                      </a:r>
                      <a:r>
                        <a:rPr lang="en-US" sz="5400" b="1" dirty="0" smtClean="0">
                          <a:solidFill>
                            <a:srgbClr val="C00000"/>
                          </a:solidFill>
                        </a:rPr>
                        <a:t>had been </a:t>
                      </a:r>
                      <a:r>
                        <a:rPr lang="en-US" sz="5400" b="1" dirty="0" smtClean="0"/>
                        <a:t>to England.</a:t>
                      </a:r>
                      <a:endParaRPr lang="ru-RU" sz="54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571479"/>
          <a:ext cx="9144000" cy="629148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202407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Ted said to me,” </a:t>
                      </a:r>
                      <a:r>
                        <a:rPr lang="en-US" sz="3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have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been working 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for 10 years </a:t>
                      </a:r>
                      <a:r>
                        <a:rPr lang="en-US" sz="32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here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.”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Ted told me (that) </a:t>
                      </a:r>
                      <a:r>
                        <a:rPr lang="en-US" sz="3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had been working 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for 10 years </a:t>
                      </a:r>
                      <a:r>
                        <a:rPr lang="en-US" sz="32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there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07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They </a:t>
                      </a:r>
                      <a:r>
                        <a:rPr lang="en-US" sz="3200" b="1" dirty="0" err="1">
                          <a:latin typeface="Times New Roman"/>
                          <a:ea typeface="Calibri"/>
                          <a:cs typeface="Times New Roman"/>
                        </a:rPr>
                        <a:t>said,”</a:t>
                      </a:r>
                      <a:r>
                        <a:rPr lang="en-US" sz="3200" b="1" dirty="0" err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We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arrived</a:t>
                      </a:r>
                      <a:r>
                        <a:rPr lang="en-US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 in England </a:t>
                      </a:r>
                      <a:r>
                        <a:rPr lang="en-US" sz="32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yesterday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.”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62200" algn="l"/>
                        </a:tabLs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They said (that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en-US" sz="3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they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had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arrived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in England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62200" algn="l"/>
                        </a:tabLst>
                      </a:pPr>
                      <a:r>
                        <a:rPr lang="en-US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day </a:t>
                      </a:r>
                      <a:r>
                        <a:rPr lang="en-US" sz="32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before.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407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“</a:t>
                      </a:r>
                      <a:r>
                        <a:rPr lang="en-US" sz="3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 not listening 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to music at 5 o`clock”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He said( that) </a:t>
                      </a:r>
                      <a:r>
                        <a:rPr lang="en-US" sz="32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not listening </a:t>
                      </a:r>
                      <a:r>
                        <a:rPr lang="en-US" sz="3200" b="1" dirty="0">
                          <a:latin typeface="Times New Roman"/>
                          <a:ea typeface="Calibri"/>
                          <a:cs typeface="Times New Roman"/>
                        </a:rPr>
                        <a:t>to music at 5 o`clock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29763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214346" y="357166"/>
          <a:ext cx="9144000" cy="5929354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29646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The teacher </a:t>
                      </a:r>
                      <a:r>
                        <a:rPr lang="en-US" sz="4000" b="1" dirty="0" err="1">
                          <a:latin typeface="Times New Roman"/>
                          <a:ea typeface="Calibri"/>
                          <a:cs typeface="Times New Roman"/>
                        </a:rPr>
                        <a:t>said,”</a:t>
                      </a:r>
                      <a:r>
                        <a:rPr lang="en-US" sz="4000" b="1" dirty="0" err="1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will check 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the tests </a:t>
                      </a:r>
                      <a:r>
                        <a:rPr lang="en-US" sz="4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tomorrow.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”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The teacher said (that) </a:t>
                      </a:r>
                      <a:r>
                        <a:rPr lang="en-US" sz="40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would check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the tests </a:t>
                      </a:r>
                      <a:r>
                        <a:rPr lang="en-US" sz="4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the next day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67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“</a:t>
                      </a:r>
                      <a:r>
                        <a:rPr lang="en-US" sz="40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 not listening 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to music at 5 o`clock”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He said( that) </a:t>
                      </a:r>
                      <a:r>
                        <a:rPr lang="en-US" sz="40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he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was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not listening </a:t>
                      </a:r>
                      <a:r>
                        <a:rPr lang="en-US" sz="4000" b="1" dirty="0">
                          <a:latin typeface="Times New Roman"/>
                          <a:ea typeface="Calibri"/>
                          <a:cs typeface="Times New Roman"/>
                        </a:rPr>
                        <a:t>to music at 5 o`clock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72940"/>
          <a:ext cx="9144000" cy="2066087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20660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The little boy said,” 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My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father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had come 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by 6 o`clock.”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The little boy said (that) </a:t>
                      </a:r>
                      <a:r>
                        <a:rPr lang="en-US" sz="36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his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father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had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come</a:t>
                      </a: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 by 6 o`clock</a:t>
                      </a: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707</TotalTime>
  <Words>273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“A person who never made a mistake never tried anything new “  Albert Einstein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36</cp:revision>
  <dcterms:created xsi:type="dcterms:W3CDTF">2023-02-08T13:25:18Z</dcterms:created>
  <dcterms:modified xsi:type="dcterms:W3CDTF">2023-10-09T15:16:27Z</dcterms:modified>
</cp:coreProperties>
</file>