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B3D7"/>
    <a:srgbClr val="B2A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193-68B2-4069-94E8-53E36D6B84FF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1167-4D23-4353-A6D5-6FAD0E645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135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193-68B2-4069-94E8-53E36D6B84FF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1167-4D23-4353-A6D5-6FAD0E645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138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AB994193-68B2-4069-94E8-53E36D6B84FF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50551167-4D23-4353-A6D5-6FAD0E645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690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193-68B2-4069-94E8-53E36D6B84FF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1167-4D23-4353-A6D5-6FAD0E645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495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994193-68B2-4069-94E8-53E36D6B84FF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551167-4D23-4353-A6D5-6FAD0E645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6062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193-68B2-4069-94E8-53E36D6B84FF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1167-4D23-4353-A6D5-6FAD0E645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44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193-68B2-4069-94E8-53E36D6B84FF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1167-4D23-4353-A6D5-6FAD0E645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545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193-68B2-4069-94E8-53E36D6B84FF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1167-4D23-4353-A6D5-6FAD0E645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220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193-68B2-4069-94E8-53E36D6B84FF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1167-4D23-4353-A6D5-6FAD0E645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217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193-68B2-4069-94E8-53E36D6B84FF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1167-4D23-4353-A6D5-6FAD0E645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396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94193-68B2-4069-94E8-53E36D6B84FF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51167-4D23-4353-A6D5-6FAD0E645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61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AB994193-68B2-4069-94E8-53E36D6B84FF}" type="datetimeFigureOut">
              <a:rPr lang="ru-RU" smtClean="0"/>
              <a:t>пт 10.02.23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50551167-4D23-4353-A6D5-6FAD0E645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4685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68B09B-D04F-4B60-98D4-1E2EBB47DB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КОНЦЕПЦИЯ ПРОГРАММ «КОСМИЧЕСКИЙ КЛАСС»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A206649-0AD7-4ABF-970E-A55B6EA12D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400" b="1" dirty="0"/>
              <a:t>КЛЮЧ НА СТАРТ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98DD079-EAD4-487B-8012-418C0FD092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575" y="4019678"/>
            <a:ext cx="2658849" cy="2838322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4AFFD6A-39A1-4D06-A908-A5EC9AA128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209" y="819552"/>
            <a:ext cx="3370678" cy="49886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E7FE61C-E459-4C3F-BEBF-89B4FE479F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59" y="613869"/>
            <a:ext cx="3734001" cy="910227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D27B3A1C-AA74-46AF-A822-14A3EF632D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8685" y="5376788"/>
            <a:ext cx="2378832" cy="77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74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E2EF28-867E-48A5-BC0A-D126C07B4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430556" cy="1508760"/>
          </a:xfrm>
        </p:spPr>
        <p:txBody>
          <a:bodyPr/>
          <a:lstStyle/>
          <a:p>
            <a:r>
              <a:rPr lang="ru-RU" dirty="0"/>
              <a:t>БАЗОВЫЙ ОБРАЗОВАТЕЛЬНЫЙ МОДУЛЬ. Учебный план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93141BD-226B-485A-8861-20917EC18E9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3475" y="317618"/>
            <a:ext cx="1382031" cy="1475318"/>
          </a:xfrm>
          <a:prstGeom prst="rect">
            <a:avLst/>
          </a:prstGeom>
        </p:spPr>
      </p:pic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0F222C51-AFC0-4422-B3F5-F193E1F59E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4050586"/>
              </p:ext>
            </p:extLst>
          </p:nvPr>
        </p:nvGraphicFramePr>
        <p:xfrm>
          <a:off x="345563" y="1931572"/>
          <a:ext cx="5530581" cy="476707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3701781">
                  <a:extLst>
                    <a:ext uri="{9D8B030D-6E8A-4147-A177-3AD203B41FA5}">
                      <a16:colId xmlns:a16="http://schemas.microsoft.com/office/drawing/2014/main" val="2425248574"/>
                    </a:ext>
                  </a:extLst>
                </a:gridCol>
                <a:gridCol w="878240">
                  <a:extLst>
                    <a:ext uri="{9D8B030D-6E8A-4147-A177-3AD203B41FA5}">
                      <a16:colId xmlns:a16="http://schemas.microsoft.com/office/drawing/2014/main" val="364928681"/>
                    </a:ext>
                  </a:extLst>
                </a:gridCol>
                <a:gridCol w="950560">
                  <a:extLst>
                    <a:ext uri="{9D8B030D-6E8A-4147-A177-3AD203B41FA5}">
                      <a16:colId xmlns:a16="http://schemas.microsoft.com/office/drawing/2014/main" val="3342683088"/>
                    </a:ext>
                  </a:extLst>
                </a:gridCol>
              </a:tblGrid>
              <a:tr h="1613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Учебные предметы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 БВ </a:t>
                      </a:r>
                      <a:r>
                        <a:rPr lang="ru-RU" sz="1600" b="1" kern="12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кл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 А </a:t>
                      </a:r>
                      <a:r>
                        <a:rPr lang="ru-RU" sz="1600" b="1" kern="12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кл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52553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Русский язык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776837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Литература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0855736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Родной язык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2360112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Родная литература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4010701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Иностранный язык (английский)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6861773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Второй иностранный (немецкий)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3072296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Математика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5050135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Алгебра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59829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Геометрия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0317356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Информатика 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7771079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История России. Всеобщая Россия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082672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Обществознание 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7353788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География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3694294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Физика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1381258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Химия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1953002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Биология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0751514"/>
                  </a:ext>
                </a:extLst>
              </a:tr>
            </a:tbl>
          </a:graphicData>
        </a:graphic>
      </p:graphicFrame>
      <p:graphicFrame>
        <p:nvGraphicFramePr>
          <p:cNvPr id="9" name="Объект 5">
            <a:extLst>
              <a:ext uri="{FF2B5EF4-FFF2-40B4-BE49-F238E27FC236}">
                <a16:creationId xmlns:a16="http://schemas.microsoft.com/office/drawing/2014/main" id="{A7A544AB-33C1-4FF7-AB3F-77363B75AE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685538"/>
              </p:ext>
            </p:extLst>
          </p:nvPr>
        </p:nvGraphicFramePr>
        <p:xfrm>
          <a:off x="6445770" y="1931572"/>
          <a:ext cx="5261548" cy="476707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3265095">
                  <a:extLst>
                    <a:ext uri="{9D8B030D-6E8A-4147-A177-3AD203B41FA5}">
                      <a16:colId xmlns:a16="http://schemas.microsoft.com/office/drawing/2014/main" val="2425248574"/>
                    </a:ext>
                  </a:extLst>
                </a:gridCol>
                <a:gridCol w="1092132">
                  <a:extLst>
                    <a:ext uri="{9D8B030D-6E8A-4147-A177-3AD203B41FA5}">
                      <a16:colId xmlns:a16="http://schemas.microsoft.com/office/drawing/2014/main" val="364928681"/>
                    </a:ext>
                  </a:extLst>
                </a:gridCol>
                <a:gridCol w="904321">
                  <a:extLst>
                    <a:ext uri="{9D8B030D-6E8A-4147-A177-3AD203B41FA5}">
                      <a16:colId xmlns:a16="http://schemas.microsoft.com/office/drawing/2014/main" val="3342683088"/>
                    </a:ext>
                  </a:extLst>
                </a:gridCol>
              </a:tblGrid>
              <a:tr h="1613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Учебные предметы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 БВ </a:t>
                      </a:r>
                      <a:r>
                        <a:rPr lang="ru-RU" sz="1600" b="1" kern="12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кл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 А </a:t>
                      </a:r>
                      <a:r>
                        <a:rPr lang="ru-RU" sz="1600" b="1" kern="120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кл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152553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Музыка 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3685224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Изобразительное искусство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02439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ОДНКНР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994850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Технология 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3381605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Основы безопасности </a:t>
                      </a: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жизнедеятельности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654210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Физическая культура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ru-RU" sz="1600" kern="12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ru-RU" sz="16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4879713"/>
                  </a:ext>
                </a:extLst>
              </a:tr>
              <a:tr h="1314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Итого: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29</a:t>
                      </a:r>
                      <a:endParaRPr lang="ru-RU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652064"/>
                  </a:ext>
                </a:extLst>
              </a:tr>
              <a:tr h="111274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Основы проектной деятельности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6988557"/>
                  </a:ext>
                </a:extLst>
              </a:tr>
              <a:tr h="111274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Информатика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2529793"/>
                  </a:ext>
                </a:extLst>
              </a:tr>
              <a:tr h="111274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Функциональная грамотность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7660302"/>
                  </a:ext>
                </a:extLst>
              </a:tr>
              <a:tr h="111274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Основы черчения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3890999"/>
                  </a:ext>
                </a:extLst>
              </a:tr>
              <a:tr h="111274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Астрономия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2638741"/>
                  </a:ext>
                </a:extLst>
              </a:tr>
              <a:tr h="111274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Основы физических опытов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8880564"/>
                  </a:ext>
                </a:extLst>
              </a:tr>
              <a:tr h="1112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Итого: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788787"/>
                  </a:ext>
                </a:extLst>
              </a:tr>
              <a:tr h="111274">
                <a:tc>
                  <a:txBody>
                    <a:bodyPr/>
                    <a:lstStyle/>
                    <a:p>
                      <a:pPr marL="179705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ВСЕГО: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43027" marR="43027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051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63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E2EF28-867E-48A5-BC0A-D126C07B4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430556" cy="1508760"/>
          </a:xfrm>
        </p:spPr>
        <p:txBody>
          <a:bodyPr/>
          <a:lstStyle/>
          <a:p>
            <a:r>
              <a:rPr lang="ru-RU" dirty="0"/>
              <a:t>БАЗОВЫЙ ОБРАЗОВАТЕЛЬНЫЙ МОДУЛЬ. Учебный план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93141BD-226B-485A-8861-20917EC18E9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3475" y="317618"/>
            <a:ext cx="1382031" cy="147531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7614310-64E8-476F-B75A-E6C35F7FC404}"/>
              </a:ext>
            </a:extLst>
          </p:cNvPr>
          <p:cNvSpPr txBox="1"/>
          <p:nvPr/>
        </p:nvSpPr>
        <p:spPr>
          <a:xfrm>
            <a:off x="1861624" y="1918251"/>
            <a:ext cx="846875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Курсы внеурочной деятельности 6 «А» класс   </a:t>
            </a:r>
          </a:p>
          <a:p>
            <a:pPr algn="ctr"/>
            <a:r>
              <a:rPr lang="ru-RU" sz="2400" b="1" dirty="0"/>
              <a:t>на  2023-2024 учебный год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42B480F-D133-4A45-A3BB-7A4D1A4C0F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520557"/>
              </p:ext>
            </p:extLst>
          </p:nvPr>
        </p:nvGraphicFramePr>
        <p:xfrm>
          <a:off x="1878496" y="3006476"/>
          <a:ext cx="8079402" cy="2560320"/>
        </p:xfrm>
        <a:graphic>
          <a:graphicData uri="http://schemas.openxmlformats.org/drawingml/2006/table">
            <a:tbl>
              <a:tblPr firstRow="1" firstCol="1" bandRow="1"/>
              <a:tblGrid>
                <a:gridCol w="3866466">
                  <a:extLst>
                    <a:ext uri="{9D8B030D-6E8A-4147-A177-3AD203B41FA5}">
                      <a16:colId xmlns:a16="http://schemas.microsoft.com/office/drawing/2014/main" val="4210287414"/>
                    </a:ext>
                  </a:extLst>
                </a:gridCol>
                <a:gridCol w="1160246">
                  <a:extLst>
                    <a:ext uri="{9D8B030D-6E8A-4147-A177-3AD203B41FA5}">
                      <a16:colId xmlns:a16="http://schemas.microsoft.com/office/drawing/2014/main" val="901182648"/>
                    </a:ext>
                  </a:extLst>
                </a:gridCol>
                <a:gridCol w="3052690">
                  <a:extLst>
                    <a:ext uri="{9D8B030D-6E8A-4147-A177-3AD203B41FA5}">
                      <a16:colId xmlns:a16="http://schemas.microsoft.com/office/drawing/2014/main" val="4030379930"/>
                    </a:ext>
                  </a:extLst>
                </a:gridCol>
              </a:tblGrid>
              <a:tr h="364561"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тема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учеб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ФИО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066005"/>
                  </a:ext>
                </a:extLst>
              </a:tr>
              <a:tr h="364561"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Курс «Разговоры о важном»</a:t>
                      </a:r>
                      <a:endParaRPr lang="ru-RU" sz="2400" b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400" b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b="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577917"/>
                  </a:ext>
                </a:extLst>
              </a:tr>
              <a:tr h="364561">
                <a:tc>
                  <a:txBody>
                    <a:bodyPr/>
                    <a:lstStyle/>
                    <a:p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Основы гравитации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5347084"/>
                  </a:ext>
                </a:extLst>
              </a:tr>
              <a:tr h="364561">
                <a:tc>
                  <a:txBody>
                    <a:bodyPr/>
                    <a:lstStyle/>
                    <a:p>
                      <a:pPr algn="just"/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Космическая биология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5889244"/>
                  </a:ext>
                </a:extLst>
              </a:tr>
              <a:tr h="364561">
                <a:tc>
                  <a:txBody>
                    <a:bodyPr/>
                    <a:lstStyle/>
                    <a:p>
                      <a:r>
                        <a:rPr lang="ru-RU" sz="2400" b="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Авиа и ракето моделирование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7594556"/>
                  </a:ext>
                </a:extLst>
              </a:tr>
              <a:tr h="364561">
                <a:tc>
                  <a:txBody>
                    <a:bodyPr/>
                    <a:lstStyle/>
                    <a:p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Тренировка космонавтов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b="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3107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57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B25802-0B3A-480A-9C1B-3B724EB60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430556" cy="1508760"/>
          </a:xfrm>
        </p:spPr>
        <p:txBody>
          <a:bodyPr/>
          <a:lstStyle/>
          <a:p>
            <a:r>
              <a:rPr lang="ru-RU" dirty="0"/>
              <a:t>Космический класс в школе: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3E16F9-5234-4085-BECE-C932CCCDE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10093438" cy="420624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"/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Развивает космическое мировоззрение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"/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 жить в гармонии с окружающим миром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"/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Помогает созидать на благо человечества и Вселенной.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3C09B2-26FC-4765-94FB-D1F18E8E862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3475" y="317618"/>
            <a:ext cx="1382031" cy="147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19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B80DC-2932-4837-89C7-6DC7CF1C9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Актуальность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D87610-666F-41A9-9998-05899AFA6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"/>
            </a:pPr>
            <a:r>
              <a:rPr lang="ru-RU" sz="3200" dirty="0"/>
              <a:t>На сегодняшний день одним из важнейших условий развития ракетно-космической отрасли является решение проблем кадрового обеспечения - сохранение и закрепление высококвалифицированных научных работников, специалистов и рабочих кадров, опережающая подготовка кадров для реализации прорывных проектов в области космических технологий и исследования космического пространства.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E96A762-FFE9-4847-8F2F-8094EA1DAAA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3475" y="317618"/>
            <a:ext cx="1382031" cy="147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79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1A151A-5A15-4E40-9E8E-486E7B58B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Космические классы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484CCD-7C3D-4B95-900C-65BA68E6F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9AA0C81-775B-478A-BF24-CB6F5E9BAA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765"/>
          <a:stretch/>
        </p:blipFill>
        <p:spPr>
          <a:xfrm>
            <a:off x="1295828" y="1941340"/>
            <a:ext cx="9598261" cy="481536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42E1BE4-C22F-46CD-8BC5-4579C5D35C1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3475" y="317618"/>
            <a:ext cx="1382031" cy="1475318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F17F988-F8B4-46A7-9852-92AAEEE0A772}"/>
              </a:ext>
            </a:extLst>
          </p:cNvPr>
          <p:cNvSpPr/>
          <p:nvPr/>
        </p:nvSpPr>
        <p:spPr>
          <a:xfrm>
            <a:off x="10200569" y="6188686"/>
            <a:ext cx="334636" cy="36576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41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446A9F-74A6-47C7-9BB1-5CE2C3C53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Направления работы в рамках проекта «Космический класс»: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2C70DC-650C-404D-92BE-048F62975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8" y="2011680"/>
            <a:ext cx="10121573" cy="4684542"/>
          </a:xfrm>
        </p:spPr>
        <p:txBody>
          <a:bodyPr>
            <a:normAutofit fontScale="70000" lnSpcReduction="20000"/>
          </a:bodyPr>
          <a:lstStyle/>
          <a:p>
            <a:pPr algn="l">
              <a:buFont typeface="Wingdings" panose="05000000000000000000" pitchFamily="2" charset="2"/>
              <a:buChar char=""/>
            </a:pPr>
            <a:r>
              <a:rPr lang="ru-RU" sz="3200" dirty="0"/>
              <a:t>формирование и поддержание интереса у школьников к космическим исследованиям и истории отечественной космонавтики;</a:t>
            </a:r>
          </a:p>
          <a:p>
            <a:pPr algn="l">
              <a:buFont typeface="Wingdings" panose="05000000000000000000" pitchFamily="2" charset="2"/>
              <a:buChar char=""/>
            </a:pPr>
            <a:r>
              <a:rPr lang="ru-RU" sz="3200" dirty="0"/>
              <a:t>разработка и использование образовательными учреждениями форм и методов организации учебного процесса космической направленности, обеспечивающих качественную подготовку школьников и студентов, их готовность и желание работать на предприятиях авиакосмической отрасли;</a:t>
            </a:r>
          </a:p>
          <a:p>
            <a:pPr algn="l">
              <a:buFont typeface="Wingdings" panose="05000000000000000000" pitchFamily="2" charset="2"/>
              <a:buChar char=""/>
            </a:pPr>
            <a:r>
              <a:rPr lang="ru-RU" sz="3200" dirty="0"/>
              <a:t>установление тесных связей в регионах между образовательными организациями и предприятиями отрасли, позволяющие организовывать </a:t>
            </a:r>
            <a:r>
              <a:rPr lang="ru-RU" sz="3200" dirty="0" err="1"/>
              <a:t>практикоориентированное</a:t>
            </a:r>
            <a:r>
              <a:rPr lang="ru-RU" sz="3200" dirty="0"/>
              <a:t> обучение с применением конкретных заданий предприятий отрасли, формированием и обновлением содержания образования на основе актуальных исследований и задач путем усиления его практической направленности, но при сохранении фундаментальности;</a:t>
            </a:r>
          </a:p>
          <a:p>
            <a:pPr algn="l">
              <a:buFont typeface="Wingdings" panose="05000000000000000000" pitchFamily="2" charset="2"/>
              <a:buChar char=""/>
            </a:pPr>
            <a:r>
              <a:rPr lang="ru-RU" sz="3200" dirty="0"/>
              <a:t>создание системы ранней профессиональной ориентации, включающей развитие творческих способностей проектирования и конструирования, овладение еще в общеобразовательной школе начальными знаниями и компетенциями специалиста отрасли, развитие профессионально значимых личностных качеств будущего специалиста.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1E500F7-C160-44F0-9777-A21698473AA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3475" y="317618"/>
            <a:ext cx="1382031" cy="147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37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B25802-0B3A-480A-9C1B-3B724EB60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430556" cy="1508760"/>
          </a:xfrm>
        </p:spPr>
        <p:txBody>
          <a:bodyPr/>
          <a:lstStyle/>
          <a:p>
            <a:r>
              <a:rPr lang="ru-RU" dirty="0"/>
              <a:t>Цель образовательной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3E16F9-5234-4085-BECE-C932CCCDE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"/>
            </a:pP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системы дополнительного образования школьников, направленной на профессиональную ориентацию обучающихся в сфере ракетно-космической отрасли, ориентированной на перспективные потребности предприятий ракетно-космической промышленности.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3C09B2-26FC-4765-94FB-D1F18E8E862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3475" y="317618"/>
            <a:ext cx="1382031" cy="147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0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E2EF28-867E-48A5-BC0A-D126C07B4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образовательной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F83F93-5555-457D-A669-57E4CDE5F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684542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anose="05000000000000000000" pitchFamily="2" charset="2"/>
              <a:buChar char=""/>
            </a:pPr>
            <a:r>
              <a:rPr lang="ru-RU" sz="5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дополнительной (углубленной) подготовки по учебным дисциплинам учебного плана.</a:t>
            </a:r>
          </a:p>
          <a:p>
            <a:pPr>
              <a:buFont typeface="Wingdings" panose="05000000000000000000" pitchFamily="2" charset="2"/>
              <a:buChar char=""/>
            </a:pPr>
            <a:r>
              <a:rPr lang="ru-RU" sz="5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профильной подготовки по специализированным дисциплинам дополнительного образования космического/инженерно-космического направления;</a:t>
            </a:r>
          </a:p>
          <a:p>
            <a:pPr>
              <a:buFont typeface="Wingdings" panose="05000000000000000000" pitchFamily="2" charset="2"/>
              <a:buChar char=""/>
            </a:pPr>
            <a:r>
              <a:rPr lang="ru-RU" sz="5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и обеспечение благоприятных условий для развития научного и технического творчества обучающихся (участие в инженерных олимпиадах и конкурсах);</a:t>
            </a:r>
          </a:p>
          <a:p>
            <a:pPr>
              <a:buFont typeface="Wingdings" panose="05000000000000000000" pitchFamily="2" charset="2"/>
              <a:buChar char=""/>
            </a:pPr>
            <a:r>
              <a:rPr lang="ru-RU" sz="5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инженерных навыков обучающихся через обучение и подготовку по направлению «Инженерия космических систем»;</a:t>
            </a:r>
          </a:p>
          <a:p>
            <a:pPr>
              <a:buFont typeface="Wingdings" panose="05000000000000000000" pitchFamily="2" charset="2"/>
              <a:buChar char=""/>
            </a:pPr>
            <a:r>
              <a:rPr lang="ru-RU" sz="5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социального партнёрства с техническими вузами, центрами дополнительного образования, сетью детских технопарков «</a:t>
            </a:r>
            <a:r>
              <a:rPr lang="ru-RU" sz="5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Кванториум</a:t>
            </a:r>
            <a:r>
              <a:rPr lang="ru-RU" sz="5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и предприятиями ракетно-космической отрасли;</a:t>
            </a:r>
          </a:p>
          <a:p>
            <a:pPr>
              <a:buFont typeface="Wingdings" panose="05000000000000000000" pitchFamily="2" charset="2"/>
              <a:buChar char=""/>
            </a:pPr>
            <a:r>
              <a:rPr lang="ru-RU" sz="5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создание благоприятных условий для использования педагогами новых информационных технологий в образовательном процессе;</a:t>
            </a:r>
          </a:p>
          <a:p>
            <a:pPr>
              <a:buFont typeface="Wingdings" panose="05000000000000000000" pitchFamily="2" charset="2"/>
              <a:buChar char=""/>
            </a:pPr>
            <a:r>
              <a:rPr lang="ru-RU" sz="5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ценностей познавательной активности и самостоятельности.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93141BD-226B-485A-8861-20917EC18E9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3475" y="317618"/>
            <a:ext cx="1382031" cy="1475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48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E2EF28-867E-48A5-BC0A-D126C07B4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430556" cy="1508760"/>
          </a:xfrm>
        </p:spPr>
        <p:txBody>
          <a:bodyPr/>
          <a:lstStyle/>
          <a:p>
            <a:r>
              <a:rPr lang="ru-RU" dirty="0"/>
              <a:t>БАЗОВЫЙ ОБРАЗОВАТЕЛЬНЫЙ МОДУЛЬ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F83F93-5555-457D-A669-57E4CDE5F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919" y="2011680"/>
            <a:ext cx="9784080" cy="468454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"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Базовый образовательный модуль (рекомендован для 5-6 классов) - предполагает наполнение учебного плана базовыми школьными дисциплинами дополнительного образования.</a:t>
            </a:r>
          </a:p>
          <a:p>
            <a:pPr>
              <a:buFont typeface="Wingdings" panose="05000000000000000000" pitchFamily="2" charset="2"/>
              <a:buChar char=""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– формирование представления об инженерной сфере деятельности, профориентационная работа с обучающимися по формированию представления об космической отрасли, вовлечению в практическую деятельность по конструированию и моделированию, возможность «попробовать» инженерные компетенции. Заложение основ формирования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SoftSkills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93141BD-226B-485A-8861-20917EC18E9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3475" y="317618"/>
            <a:ext cx="1382031" cy="14753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0F18056-130D-4365-8246-12C11367A28C}"/>
              </a:ext>
            </a:extLst>
          </p:cNvPr>
          <p:cNvSpPr txBox="1"/>
          <p:nvPr/>
        </p:nvSpPr>
        <p:spPr>
          <a:xfrm>
            <a:off x="1231055" y="4653116"/>
            <a:ext cx="962920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KPI и достижения по итогам базового образовательного модуля:</a:t>
            </a:r>
          </a:p>
          <a:p>
            <a:pPr marL="342900" indent="-342900">
              <a:buFont typeface="Wingdings" panose="05000000000000000000" pitchFamily="2" charset="2"/>
              <a:buChar char=""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участие обучающихся в конкурсах и олимпиадах космического направления;</a:t>
            </a:r>
          </a:p>
          <a:p>
            <a:pPr marL="342900" indent="-342900">
              <a:buFont typeface="Wingdings" panose="05000000000000000000" pitchFamily="2" charset="2"/>
              <a:buChar char=""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"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участие в экскурсиях в музеи и центры просвещения профильного направления;</a:t>
            </a:r>
          </a:p>
          <a:p>
            <a:pPr marL="342900" indent="-342900">
              <a:buFont typeface="Wingdings" panose="05000000000000000000" pitchFamily="2" charset="2"/>
              <a:buChar char=""/>
            </a:pP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"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продолжение обучения в рамках «Стандартного» образовательного модуля.</a:t>
            </a:r>
          </a:p>
        </p:txBody>
      </p:sp>
    </p:spTree>
    <p:extLst>
      <p:ext uri="{BB962C8B-B14F-4D97-AF65-F5344CB8AC3E}">
        <p14:creationId xmlns:p14="http://schemas.microsoft.com/office/powerpoint/2010/main" val="410849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E2EF28-867E-48A5-BC0A-D126C07B4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430556" cy="1508760"/>
          </a:xfrm>
        </p:spPr>
        <p:txBody>
          <a:bodyPr/>
          <a:lstStyle/>
          <a:p>
            <a:r>
              <a:rPr lang="ru-RU" dirty="0"/>
              <a:t>БАЗОВЫЙ ОБРАЗОВАТЕЛЬНЫЙ МОДУЛЬ. Учебный план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93141BD-226B-485A-8861-20917EC18E9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3475" y="317618"/>
            <a:ext cx="1382031" cy="1475318"/>
          </a:xfrm>
          <a:prstGeom prst="rect">
            <a:avLst/>
          </a:prstGeom>
        </p:spPr>
      </p:pic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CB7416CE-32B7-41A5-A52B-C7A25369AB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028024"/>
              </p:ext>
            </p:extLst>
          </p:nvPr>
        </p:nvGraphicFramePr>
        <p:xfrm>
          <a:off x="1711054" y="1855836"/>
          <a:ext cx="9430557" cy="4663440"/>
        </p:xfrm>
        <a:graphic>
          <a:graphicData uri="http://schemas.openxmlformats.org/drawingml/2006/table">
            <a:tbl>
              <a:tblPr firstRow="1" firstCol="1" bandRow="1"/>
              <a:tblGrid>
                <a:gridCol w="2884284">
                  <a:extLst>
                    <a:ext uri="{9D8B030D-6E8A-4147-A177-3AD203B41FA5}">
                      <a16:colId xmlns:a16="http://schemas.microsoft.com/office/drawing/2014/main" val="1043431969"/>
                    </a:ext>
                  </a:extLst>
                </a:gridCol>
                <a:gridCol w="3411543">
                  <a:extLst>
                    <a:ext uri="{9D8B030D-6E8A-4147-A177-3AD203B41FA5}">
                      <a16:colId xmlns:a16="http://schemas.microsoft.com/office/drawing/2014/main" val="1017138895"/>
                    </a:ext>
                  </a:extLst>
                </a:gridCol>
                <a:gridCol w="3134730">
                  <a:extLst>
                    <a:ext uri="{9D8B030D-6E8A-4147-A177-3AD203B41FA5}">
                      <a16:colId xmlns:a16="http://schemas.microsoft.com/office/drawing/2014/main" val="1894752936"/>
                    </a:ext>
                  </a:extLst>
                </a:gridCol>
              </a:tblGrid>
              <a:tr h="2673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Предметные области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Дисциплины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Рекомендуемое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количество часов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401558"/>
                  </a:ext>
                </a:extLst>
              </a:tr>
              <a:tr h="98576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5 класс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016149"/>
                  </a:ext>
                </a:extLst>
              </a:tr>
              <a:tr h="985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 полугодие (18 учебных недель)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831752"/>
                  </a:ext>
                </a:extLst>
              </a:tr>
              <a:tr h="436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Математика,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Информатика и ИКТ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Математика в космосе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54 часа (3 часа в неделю)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115869"/>
                  </a:ext>
                </a:extLst>
              </a:tr>
              <a:tr h="985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Технология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Основы моделирования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36 часов (2 часа в неделю)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636912"/>
                  </a:ext>
                </a:extLst>
              </a:tr>
              <a:tr h="2037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Общественно-научные предметы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Обществознание (Человек и космос)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18 часов (1 час в неделю)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311205"/>
                  </a:ext>
                </a:extLst>
              </a:tr>
              <a:tr h="985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Физическое воспитание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Тренировка космонавтов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36 часов (2 часа в неделю)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216030"/>
                  </a:ext>
                </a:extLst>
              </a:tr>
              <a:tr h="985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 полугодие (14 учебных недель)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9117538"/>
                  </a:ext>
                </a:extLst>
              </a:tr>
              <a:tr h="436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Математика,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Информатика и ИКТ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Геометрическое моделирование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42 часа (3 часа в неделю)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6519161"/>
                  </a:ext>
                </a:extLst>
              </a:tr>
              <a:tr h="985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Технология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Основы картографии Вселенной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28 часов (2 часа в неделю)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334844"/>
                  </a:ext>
                </a:extLst>
              </a:tr>
              <a:tr h="2037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Общественно-научные предметы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История отечественной космонавтики и авиации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14 часов (1 час в неделю)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7202016"/>
                  </a:ext>
                </a:extLst>
              </a:tr>
              <a:tr h="985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Физическое воспитание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Тренировка космонавтов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28 часов (2 часа в неделю)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054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98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E2EF28-867E-48A5-BC0A-D126C07B4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430556" cy="1508760"/>
          </a:xfrm>
        </p:spPr>
        <p:txBody>
          <a:bodyPr/>
          <a:lstStyle/>
          <a:p>
            <a:r>
              <a:rPr lang="ru-RU" dirty="0"/>
              <a:t>БАЗОВЫЙ ОБРАЗОВАТЕЛЬНЫЙ МОДУЛЬ. Учебный план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93141BD-226B-485A-8861-20917EC18E9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3475" y="317618"/>
            <a:ext cx="1382031" cy="1475318"/>
          </a:xfrm>
          <a:prstGeom prst="rect">
            <a:avLst/>
          </a:prstGeom>
        </p:spPr>
      </p:pic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CB7416CE-32B7-41A5-A52B-C7A25369AB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1278129"/>
              </p:ext>
            </p:extLst>
          </p:nvPr>
        </p:nvGraphicFramePr>
        <p:xfrm>
          <a:off x="1711054" y="1855836"/>
          <a:ext cx="9430557" cy="4937760"/>
        </p:xfrm>
        <a:graphic>
          <a:graphicData uri="http://schemas.openxmlformats.org/drawingml/2006/table">
            <a:tbl>
              <a:tblPr firstRow="1" firstCol="1" bandRow="1"/>
              <a:tblGrid>
                <a:gridCol w="2649931">
                  <a:extLst>
                    <a:ext uri="{9D8B030D-6E8A-4147-A177-3AD203B41FA5}">
                      <a16:colId xmlns:a16="http://schemas.microsoft.com/office/drawing/2014/main" val="1043431969"/>
                    </a:ext>
                  </a:extLst>
                </a:gridCol>
                <a:gridCol w="234353">
                  <a:extLst>
                    <a:ext uri="{9D8B030D-6E8A-4147-A177-3AD203B41FA5}">
                      <a16:colId xmlns:a16="http://schemas.microsoft.com/office/drawing/2014/main" val="2112982604"/>
                    </a:ext>
                  </a:extLst>
                </a:gridCol>
                <a:gridCol w="3535788">
                  <a:extLst>
                    <a:ext uri="{9D8B030D-6E8A-4147-A177-3AD203B41FA5}">
                      <a16:colId xmlns:a16="http://schemas.microsoft.com/office/drawing/2014/main" val="1017138895"/>
                    </a:ext>
                  </a:extLst>
                </a:gridCol>
                <a:gridCol w="3010485">
                  <a:extLst>
                    <a:ext uri="{9D8B030D-6E8A-4147-A177-3AD203B41FA5}">
                      <a16:colId xmlns:a16="http://schemas.microsoft.com/office/drawing/2014/main" val="3469142772"/>
                    </a:ext>
                  </a:extLst>
                </a:gridCol>
              </a:tblGrid>
              <a:tr h="267327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Предметные области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Дисциплины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Рекомендуемое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количество часов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3401558"/>
                  </a:ext>
                </a:extLst>
              </a:tr>
              <a:tr h="98576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6 класс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89374"/>
                  </a:ext>
                </a:extLst>
              </a:tr>
              <a:tr h="98576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1 полугодие (18 учебных недель)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337216"/>
                  </a:ext>
                </a:extLst>
              </a:tr>
              <a:tr h="436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Математика, информатика и ИКТ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Основы черчения (проектирование и конструирование ракетно-космической техники)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Основы черчения (проектирование и конструирование ракетно-космической техники)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36 часов (2 часа в неделю)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6958895"/>
                  </a:ext>
                </a:extLst>
              </a:tr>
              <a:tr h="985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Технология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Основы гравитации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Основы гравитации</a:t>
                      </a: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36 часов (2 часа в неделю)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851234"/>
                  </a:ext>
                </a:extLst>
              </a:tr>
              <a:tr h="2037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Естественно - научные предметы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Астрономия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Астрономия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36 часов (2 часа в неделю)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1170025"/>
                  </a:ext>
                </a:extLst>
              </a:tr>
              <a:tr h="985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Физическое воспитание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Тренировка космонавтов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Тренировка космонавтов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36 часов (2 часа в неделю)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8317241"/>
                  </a:ext>
                </a:extLst>
              </a:tr>
              <a:tr h="98576"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 полугодие (14 учебных недель)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A1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574767"/>
                  </a:ext>
                </a:extLst>
              </a:tr>
              <a:tr h="4360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Математика,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информатика и ИКТ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Авиа и ракето моделирование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Авиа и </a:t>
                      </a:r>
                      <a:r>
                        <a:rPr lang="ru-RU" sz="1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ракето</a:t>
                      </a: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моделирование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28 часов (2 часа в неделю)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5184606"/>
                  </a:ext>
                </a:extLst>
              </a:tr>
              <a:tr h="985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Технология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Основы физических опытов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Основы физических опытов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28 часов (2 часа в неделю)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104015"/>
                  </a:ext>
                </a:extLst>
              </a:tr>
              <a:tr h="2037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Естественно - научные предметы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Космическая биология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Космическая биология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28 часов (2 часа в неделю)</a:t>
                      </a:r>
                      <a:endParaRPr lang="ru-RU" sz="1800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2280674"/>
                  </a:ext>
                </a:extLst>
              </a:tr>
              <a:tr h="985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Физическое воспитание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Тренировка космонавтов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Тренировка космонавтов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28 часов (2 часа в неделю)</a:t>
                      </a:r>
                    </a:p>
                  </a:txBody>
                  <a:tcPr marL="34309" marR="343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4625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89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каймление">
  <a:themeElements>
    <a:clrScheme name="Окаймление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Окаймление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каймление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TM03090430[[fn=Окаймление]]</Template>
  <TotalTime>94</TotalTime>
  <Words>909</Words>
  <Application>Microsoft Office PowerPoint</Application>
  <PresentationFormat>Широкоэкранный</PresentationFormat>
  <Paragraphs>216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Corbel</vt:lpstr>
      <vt:lpstr>Times New Roman</vt:lpstr>
      <vt:lpstr>Wingdings</vt:lpstr>
      <vt:lpstr>Окаймление</vt:lpstr>
      <vt:lpstr>КОНЦЕПЦИЯ ПРОГРАММ «КОСМИЧЕСКИЙ КЛАСС»</vt:lpstr>
      <vt:lpstr>Актуальность</vt:lpstr>
      <vt:lpstr>Космические классы</vt:lpstr>
      <vt:lpstr>Направления работы в рамках проекта «Космический класс»:</vt:lpstr>
      <vt:lpstr>Цель образовательной программы</vt:lpstr>
      <vt:lpstr>Задачи образовательной программы</vt:lpstr>
      <vt:lpstr>БАЗОВЫЙ ОБРАЗОВАТЕЛЬНЫЙ МОДУЛЬ</vt:lpstr>
      <vt:lpstr>БАЗОВЫЙ ОБРАЗОВАТЕЛЬНЫЙ МОДУЛЬ. Учебный план</vt:lpstr>
      <vt:lpstr>БАЗОВЫЙ ОБРАЗОВАТЕЛЬНЫЙ МОДУЛЬ. Учебный план</vt:lpstr>
      <vt:lpstr>БАЗОВЫЙ ОБРАЗОВАТЕЛЬНЫЙ МОДУЛЬ. Учебный план</vt:lpstr>
      <vt:lpstr>БАЗОВЫЙ ОБРАЗОВАТЕЛЬНЫЙ МОДУЛЬ. Учебный план</vt:lpstr>
      <vt:lpstr>Космический класс в школе: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</dc:creator>
  <cp:lastModifiedBy>gtv</cp:lastModifiedBy>
  <cp:revision>10</cp:revision>
  <dcterms:created xsi:type="dcterms:W3CDTF">2023-02-09T15:45:59Z</dcterms:created>
  <dcterms:modified xsi:type="dcterms:W3CDTF">2023-02-10T07:56:41Z</dcterms:modified>
</cp:coreProperties>
</file>