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777777"/>
    <a:srgbClr val="969696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73" autoAdjust="0"/>
  </p:normalViewPr>
  <p:slideViewPr>
    <p:cSldViewPr>
      <p:cViewPr varScale="1">
        <p:scale>
          <a:sx n="100" d="100"/>
          <a:sy n="100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8D9A3E-333B-4B81-9B39-FE7D9B022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03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C89FC-1FC7-4DFC-99B3-DF939C0A1C1F}" type="slidenum">
              <a:rPr lang="en-US" altLang="ru-RU" sz="1200"/>
              <a:pPr eaLnBrk="1" hangingPunct="1"/>
              <a:t>1</a:t>
            </a:fld>
            <a:endParaRPr lang="en-US" altLang="ru-RU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68F928-2F4B-4164-9B2B-037532B0BC6F}" type="slidenum">
              <a:rPr lang="en-US" altLang="ru-RU" sz="1200"/>
              <a:pPr eaLnBrk="1" hangingPunct="1"/>
              <a:t>2</a:t>
            </a:fld>
            <a:endParaRPr lang="en-US" altLang="ru-RU"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E17B6-A7DF-4B5C-B5EE-7D8A5D5CBC08}" type="slidenum">
              <a:rPr lang="en-US" altLang="ru-RU" sz="1200"/>
              <a:pPr eaLnBrk="1" hangingPunct="1"/>
              <a:t>3</a:t>
            </a:fld>
            <a:endParaRPr lang="en-US" altLang="ru-RU" sz="12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160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6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89A8A9F8-1337-4827-ADAF-61FEAFB8C62F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2200" dirty="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189C-329D-4A6F-8B15-150152B43FA9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FDF62-4463-4881-94A6-FB8DEFB81BC9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3627-F5C6-432B-BE61-9B10DFDEDAFB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15947-DBA3-46E0-BA1C-E80C567A0F3F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884-F4C3-4FAD-8455-09152A3E42A2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70C09-C53F-4230-A437-B78551E89ABF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7C65A-FB0E-459B-B153-033F85C49121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5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D7E2F-3974-4968-9C62-F4979FAF4D2A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B18CA-E317-481A-927F-F4AEA3F1B3BF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1C0AA-9F97-4E45-B8FA-719ABC21D3F3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157017-7BD4-4DAF-A94B-C658BC6BE04B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360D1-3377-4E96-B97A-7DBB8C6CE20D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25A584-19F3-41BB-9DC3-E9753A78678A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C61A97-B836-4336-98A6-E1A0F7904988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Вставка рисунка </a:t>
            </a:r>
            <a:r>
              <a:rPr lang="ru-RU" dirty="0" err="1" smtClean="0"/>
              <a:t>SmartArt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D11AAD-A204-4CB4-A4C9-732D45CD275F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756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9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4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392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459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CEB9EC-C8A1-4E11-8006-2DF5BC305C6D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53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hyperlink" Target="http://www.google.ru/imgres?q=%D1%88%D0%BA%D0%BE%D0%BB%D1%8C%D0%BD%D0%B0%D1%8F+%D1%81%D0%BF%D0%BE%D1%80%D1%82%D0%B8%D0%B2%D0%BD%D0%B0%D1%8F+%D0%BB%D0%B8%D0%B3%D0%B0&amp;um=1&amp;hl=ru&amp;newwindow=1&amp;client=firefox&amp;rls=org.mozilla:ru:official&amp;biw=1024&amp;bih=433&amp;tbm=isch&amp;tbnid=NOkRs_sqetKloM:&amp;imgrefurl=http://krao.ru/rb-topic_t_501.htm&amp;docid=djg-yS8Pv7XZSM&amp;w=300&amp;h=300&amp;ei=5UtCTq_iEoT0sgbiwpn1Bw&amp;zoom=1&amp;iact=hc&amp;vpx=683&amp;vpy=102&amp;dur=219&amp;hovh=126&amp;hovw=125&amp;tx=88&amp;ty=140&amp;page=7&amp;tbnh=126&amp;tbnw=125&amp;start=54&amp;ndsp=11&amp;ved=1t:429,r:4,s:54" TargetMode="Externa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7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jpeg"/><Relationship Id="rId11" Type="http://schemas.openxmlformats.org/officeDocument/2006/relationships/image" Target="../media/image55.png"/><Relationship Id="rId5" Type="http://schemas.openxmlformats.org/officeDocument/2006/relationships/image" Target="../media/image50.jpeg"/><Relationship Id="rId15" Type="http://schemas.openxmlformats.org/officeDocument/2006/relationships/image" Target="../media/image59.jpe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2771" y="5281136"/>
            <a:ext cx="1576864" cy="15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04" y="1938536"/>
            <a:ext cx="821019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gray">
          <a:xfrm>
            <a:off x="5749552" y="137794"/>
            <a:ext cx="3203848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100" i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Удачлив тот, в чьем сердце страха нет,</a:t>
            </a:r>
            <a:br>
              <a:rPr lang="ru-RU" sz="1100" i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1100" i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Кто смел, отважен, безразличен к боли.</a:t>
            </a:r>
            <a:br>
              <a:rPr lang="ru-RU" sz="1100" i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1100" i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Forever Спарта — наш оплот побед,</a:t>
            </a:r>
            <a:br>
              <a:rPr lang="ru-RU" sz="1100" i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1100" i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Свободы, Непреклонности и Воли!</a:t>
            </a:r>
            <a:endParaRPr lang="en-US" altLang="ru-RU" sz="1100" i="1" kern="0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gray">
          <a:xfrm>
            <a:off x="3635896" y="6247604"/>
            <a:ext cx="2808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г. Железногорск  2018</a:t>
            </a:r>
            <a:endParaRPr kumimoji="0" lang="en-US" alt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" name="Picture 2" descr="C:\Users\Наталья\Desktop\ручкиd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2142077" cy="12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027" y="0"/>
            <a:ext cx="192047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2423"/>
            <a:ext cx="7315200" cy="71596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Расписание работы кружков ФСК «СПАРТА»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на 2018-19 учебный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737711"/>
              </p:ext>
            </p:extLst>
          </p:nvPr>
        </p:nvGraphicFramePr>
        <p:xfrm>
          <a:off x="35497" y="1484784"/>
          <a:ext cx="9000999" cy="520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409"/>
                <a:gridCol w="1219328"/>
                <a:gridCol w="1004152"/>
                <a:gridCol w="1075877"/>
                <a:gridCol w="1075877"/>
                <a:gridCol w="1147602"/>
                <a:gridCol w="1004152"/>
                <a:gridCol w="114760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ФИО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педагога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Вид физ деятельности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Понедельник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Вторник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Четверг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Пятница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Суббота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Квакин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Вячеслав</a:t>
                      </a:r>
                      <a:r>
                        <a:rPr lang="ru-RU" sz="1200" b="1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Рудольфович</a:t>
                      </a:r>
                      <a:endParaRPr lang="ru-RU" sz="12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Волейбол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(7-9 кл)</a:t>
                      </a:r>
                      <a:endParaRPr lang="ru-RU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16.30-18.30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15.30-17.00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Гладышев</a:t>
                      </a:r>
                      <a:r>
                        <a:rPr lang="ru-RU" sz="1200" b="1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Сергей Петрович</a:t>
                      </a:r>
                      <a:endParaRPr lang="ru-RU" sz="12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Шашки-шахматы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(1-6</a:t>
                      </a:r>
                      <a:r>
                        <a:rPr lang="ru-RU" sz="1200" b="0" i="0" baseline="0" dirty="0" smtClean="0">
                          <a:solidFill>
                            <a:srgbClr val="C00000"/>
                          </a:solidFill>
                        </a:rPr>
                        <a:t> кл)</a:t>
                      </a:r>
                      <a:endParaRPr lang="ru-RU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13.25-15.05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15.05-16.35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Парыгина Альбина Андреевна</a:t>
                      </a:r>
                      <a:endParaRPr lang="ru-RU" sz="12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Легкая атлетика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(1-2 кл)</a:t>
                      </a:r>
                      <a:endParaRPr lang="ru-RU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12.00-13.30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12.20-13.50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Санникова Ольга Николаевна</a:t>
                      </a:r>
                      <a:endParaRPr lang="ru-RU" sz="12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Подвижные игры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(4-5 кл)</a:t>
                      </a:r>
                      <a:endParaRPr lang="ru-RU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12.20-13.50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Дрокин Олег Александрович</a:t>
                      </a:r>
                      <a:endParaRPr lang="ru-RU" sz="12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Волейбол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(9-11</a:t>
                      </a:r>
                      <a:r>
                        <a:rPr lang="ru-RU" sz="1200" b="0" i="0" baseline="0" dirty="0" smtClean="0">
                          <a:solidFill>
                            <a:srgbClr val="C00000"/>
                          </a:solidFill>
                        </a:rPr>
                        <a:t> кл)</a:t>
                      </a:r>
                      <a:endParaRPr lang="ru-RU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18.00-19.30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18.00-19.30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Августан Владимир Петрович</a:t>
                      </a:r>
                      <a:endParaRPr lang="ru-RU" sz="12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Настольный теннис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(4-7</a:t>
                      </a:r>
                      <a:r>
                        <a:rPr lang="ru-RU" sz="1200" b="0" i="0" baseline="0" dirty="0" smtClean="0">
                          <a:solidFill>
                            <a:srgbClr val="C00000"/>
                          </a:solidFill>
                        </a:rPr>
                        <a:t> кл)</a:t>
                      </a:r>
                      <a:endParaRPr lang="ru-RU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16.15-17.00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14.00-15.30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Худолей</a:t>
                      </a:r>
                      <a:r>
                        <a:rPr lang="ru-RU" sz="1200" b="1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Денис Дмитриевич</a:t>
                      </a:r>
                      <a:endParaRPr lang="ru-RU" sz="12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Баскетбол </a:t>
                      </a:r>
                    </a:p>
                    <a:p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(1-3 </a:t>
                      </a:r>
                      <a:r>
                        <a:rPr lang="ru-RU" sz="1200" b="0" i="0" dirty="0" err="1" smtClean="0">
                          <a:solidFill>
                            <a:srgbClr val="C00000"/>
                          </a:solidFill>
                        </a:rPr>
                        <a:t>кл</a:t>
                      </a:r>
                      <a:r>
                        <a:rPr lang="ru-RU" sz="1200" b="0" i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15.20-16.50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15.20-16.50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617" y="1177003"/>
            <a:ext cx="1047750" cy="1047750"/>
          </a:xfrm>
          <a:prstGeom prst="rect">
            <a:avLst/>
          </a:prstGeom>
        </p:spPr>
      </p:pic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3152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ko-KR" sz="2000" dirty="0" smtClean="0">
              <a:solidFill>
                <a:srgbClr val="777777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>
              <a:solidFill>
                <a:srgbClr val="77777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7883" y="51364"/>
            <a:ext cx="1492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Цель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8044" y="434951"/>
            <a:ext cx="6874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Создать условия для деятельности школьника, результат которой - самоопределение, самореализация, физическое самовоспитание; формирование интегративных ключевых компетенций школьника.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gray">
          <a:xfrm>
            <a:off x="1522419" y="1630828"/>
            <a:ext cx="6622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З А Д А Ч И :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162280" y="2324780"/>
            <a:ext cx="2039728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Создание комфортных условий для самореализации всех участников образовательного процесса: учащихся, педагогов, родителей в области физической культуры</a:t>
            </a:r>
            <a:endParaRPr kumimoji="0" lang="en-US" alt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2356427" y="2224753"/>
            <a:ext cx="205326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Формировать физическую культуру личности школьника через комплекс деятельностных форм спортивно – оздоровительной направленности и сферу физического воспитания</a:t>
            </a:r>
            <a:endParaRPr kumimoji="0" lang="en-US" alt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gray">
          <a:xfrm>
            <a:off x="4669113" y="2275339"/>
            <a:ext cx="2063126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Создание условий для работы с одаренными детьми, их педагогическое сопровождение. Формирование и подготовка сборных команд Гимназии для участия в соревнованиях различного уровня</a:t>
            </a:r>
            <a:endParaRPr kumimoji="0" lang="en-US" altLang="ru-RU" sz="13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7058832" y="2224753"/>
            <a:ext cx="1870152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И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нтегрировать физическую и спортивную культуру на основе общих интересов, их здоровьеформирующей и социокультурной функции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8163" y="4945706"/>
            <a:ext cx="523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Направления деятельности ФСК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84" y="5790362"/>
            <a:ext cx="38036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728" y="5812909"/>
            <a:ext cx="4134346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6" y="4465374"/>
            <a:ext cx="1038225" cy="9048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863" y="5369454"/>
            <a:ext cx="384175" cy="2809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359" y="5369455"/>
            <a:ext cx="3841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609" y="1340166"/>
            <a:ext cx="1951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C:\Users\Admin\Desktop\э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6" y="51364"/>
            <a:ext cx="2016090" cy="207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1" y="3445701"/>
            <a:ext cx="1871999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Наталья\Desktop\Новая папка\20151217_162623.jpg"/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1" y="5229200"/>
            <a:ext cx="1835696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Новая папка\20151217_162034.jpg"/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55" y="134712"/>
            <a:ext cx="1844551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ru-RU" sz="1800" dirty="0" smtClean="0">
              <a:solidFill>
                <a:srgbClr val="4D4D4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7380312" cy="68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6190" y="980728"/>
            <a:ext cx="7200799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b="1" u="sng" dirty="0">
                <a:solidFill>
                  <a:srgbClr val="C00000"/>
                </a:solidFill>
                <a:latin typeface="Arial"/>
              </a:rPr>
              <a:t>ОСНОВНАЯ ЦЕЛЬ</a:t>
            </a:r>
            <a:r>
              <a:rPr lang="ru-RU" sz="1400" b="1" dirty="0">
                <a:solidFill>
                  <a:srgbClr val="C00000"/>
                </a:solidFill>
                <a:latin typeface="Arial"/>
              </a:rPr>
              <a:t>: </a:t>
            </a:r>
            <a:endParaRPr lang="ru-RU" sz="1400" b="1" dirty="0" smtClean="0">
              <a:solidFill>
                <a:srgbClr val="C00000"/>
              </a:solidFill>
              <a:latin typeface="Arial"/>
            </a:endParaRPr>
          </a:p>
          <a:p>
            <a:pPr marL="0" lvl="1" algn="just" defTabSz="7112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приобщение </a:t>
            </a:r>
            <a:r>
              <a:rPr lang="ru-RU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 здоровому 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образу жизни</a:t>
            </a:r>
            <a:r>
              <a:rPr lang="ru-RU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, 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привитие </a:t>
            </a:r>
            <a:r>
              <a:rPr lang="ru-RU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интереса к 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систематическим занятиям </a:t>
            </a:r>
            <a:r>
              <a:rPr lang="ru-RU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волейболом, 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воспитания бережного отношения </a:t>
            </a:r>
            <a:r>
              <a:rPr lang="ru-RU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 своему здоровью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</a:t>
            </a:r>
          </a:p>
          <a:p>
            <a:pPr marL="0" lvl="1" algn="just" defTabSz="711200" fontAlgn="auto">
              <a:lnSpc>
                <a:spcPct val="90000"/>
              </a:lnSpc>
              <a:spcAft>
                <a:spcPct val="15000"/>
              </a:spcAft>
              <a:defRPr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lvl="1" algn="just" defTabSz="711200" fontAlgn="auto">
              <a:lnSpc>
                <a:spcPct val="90000"/>
              </a:lnSpc>
              <a:spcAft>
                <a:spcPct val="15000"/>
              </a:spcAft>
              <a:defRPr/>
            </a:pPr>
            <a:endParaRPr lang="ru-RU" sz="1800" b="1" dirty="0">
              <a:solidFill>
                <a:srgbClr val="FF0000"/>
              </a:solidFill>
            </a:endParaRPr>
          </a:p>
          <a:p>
            <a:pPr marL="0" lvl="1" algn="just" defTabSz="7112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Плюсы</a:t>
            </a:r>
            <a:endParaRPr lang="ru-RU" sz="1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algn="just">
              <a:buFont typeface="Arial"/>
              <a:buChar char="•"/>
            </a:pPr>
            <a:r>
              <a:rPr lang="ru-RU" sz="1400" dirty="0" smtClean="0">
                <a:solidFill>
                  <a:srgbClr val="C00000"/>
                </a:solidFill>
                <a:latin typeface="inherit"/>
              </a:rPr>
              <a:t>Волейбол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inherit"/>
              </a:rPr>
              <a:t> </a:t>
            </a:r>
            <a:r>
              <a:rPr lang="ru-RU" sz="1400" b="1" i="1" dirty="0">
                <a:solidFill>
                  <a:srgbClr val="FF0000"/>
                </a:solidFill>
                <a:latin typeface="inherit"/>
              </a:rPr>
              <a:t>хорошо сказывается на здоровье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inherit"/>
              </a:rPr>
              <a:t>. Разнообразие движений в этом виде спорта нагружает практически все группы мышц, также волейбол укрепляет детский иммунитет и сердечно-сосудистую систему, улучшает глазомер и осанку.</a:t>
            </a:r>
          </a:p>
          <a:p>
            <a:pPr algn="just">
              <a:buFont typeface="Arial"/>
              <a:buChar char="•"/>
            </a:pPr>
            <a:r>
              <a:rPr lang="ru-RU" sz="1400" b="1" i="1" dirty="0">
                <a:solidFill>
                  <a:srgbClr val="C00000"/>
                </a:solidFill>
                <a:latin typeface="inherit"/>
              </a:rPr>
              <a:t>Формирует положительные качества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inherit"/>
              </a:rPr>
              <a:t>, которые обязательно пригодятся ребенку в жизни: трудолюбие, ответственность, стремление к победе, дисциплинированность и смелость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inherit"/>
              </a:rPr>
              <a:t>..</a:t>
            </a:r>
            <a:endParaRPr lang="ru-RU" sz="1400" dirty="0">
              <a:solidFill>
                <a:schemeClr val="bg2">
                  <a:lumMod val="20000"/>
                  <a:lumOff val="80000"/>
                </a:schemeClr>
              </a:solidFill>
              <a:latin typeface="inherit"/>
            </a:endParaRPr>
          </a:p>
          <a:p>
            <a:pPr algn="just">
              <a:buFont typeface="Arial"/>
              <a:buChar char="•"/>
            </a:pPr>
            <a:r>
              <a:rPr lang="ru-RU" sz="1400" dirty="0">
                <a:solidFill>
                  <a:srgbClr val="FF0000"/>
                </a:solidFill>
                <a:latin typeface="inherit"/>
              </a:rPr>
              <a:t>Волейбол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inherit"/>
              </a:rPr>
              <a:t> </a:t>
            </a:r>
            <a:r>
              <a:rPr lang="ru-RU" sz="1400" b="1" i="1" dirty="0">
                <a:solidFill>
                  <a:srgbClr val="C00000"/>
                </a:solidFill>
                <a:latin typeface="inherit"/>
              </a:rPr>
              <a:t>учит работать в команде и помогает наладить контакт со сверстниками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inherit"/>
              </a:rPr>
              <a:t>.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inherit"/>
              </a:rPr>
              <a:t>Последнее особенно важно для детей, которые в обычной жизни испытывают проблемы с социализацией. Группа же единомышленников поможет ребенку стать более общительным и уверенным в себе.</a:t>
            </a:r>
          </a:p>
          <a:p>
            <a:pPr algn="just">
              <a:buFont typeface="Arial"/>
              <a:buChar char="•"/>
            </a:pPr>
            <a:r>
              <a:rPr lang="ru-RU" sz="1400" b="1" i="1" dirty="0">
                <a:solidFill>
                  <a:srgbClr val="C00000"/>
                </a:solidFill>
                <a:latin typeface="inherit"/>
              </a:rPr>
              <a:t>Не требует больших финансовых затрат</a:t>
            </a:r>
            <a:r>
              <a:rPr lang="ru-RU" sz="1400" dirty="0">
                <a:solidFill>
                  <a:srgbClr val="C00000"/>
                </a:solidFill>
                <a:latin typeface="inherit"/>
              </a:rPr>
              <a:t>.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inherit"/>
              </a:rPr>
              <a:t>Волейбол относится к дешевым видам спорта, а для тренировок вне секции ребенку понадобится только сетка, мяч и товарищи по команде. Кроме того, в волейболе отсутствует дорогая экипировка, на которую обычно и приходятся основные расходы родителей спортсменов.</a:t>
            </a:r>
          </a:p>
          <a:p>
            <a:pPr algn="just">
              <a:buFont typeface="Arial"/>
              <a:buChar char="•"/>
            </a:pPr>
            <a:r>
              <a:rPr lang="ru-RU" sz="1400" b="1" i="1" dirty="0">
                <a:solidFill>
                  <a:schemeClr val="tx1">
                    <a:lumMod val="75000"/>
                  </a:schemeClr>
                </a:solidFill>
                <a:latin typeface="inherit"/>
              </a:rPr>
              <a:t>Учит правильно падать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inherit"/>
              </a:rPr>
              <a:t>, а это умение очень пригодится не только во время подвижных игр во дворе или прогулки по гололеду, но и во многих других ситуациях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inherit"/>
              </a:rPr>
              <a:t>.</a:t>
            </a:r>
            <a:endParaRPr lang="ru-RU" sz="1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marL="171450" lvl="1" indent="-171450" algn="just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ru-RU" sz="1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marL="171450" lvl="1" indent="-171450" algn="just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ru-RU" sz="1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3153" y="153814"/>
            <a:ext cx="6912768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"/>
              </a:rPr>
              <a:t>секция </a:t>
            </a:r>
            <a:r>
              <a:rPr lang="ru-RU" sz="2000" b="1" dirty="0">
                <a:solidFill>
                  <a:srgbClr val="C00000"/>
                </a:solidFill>
                <a:latin typeface="Arial"/>
              </a:rPr>
              <a:t>«Волейбол» </a:t>
            </a:r>
            <a:endParaRPr lang="ru-RU" sz="2000" b="1" dirty="0" smtClean="0">
              <a:solidFill>
                <a:srgbClr val="C00000"/>
              </a:solidFill>
              <a:latin typeface="Arial"/>
            </a:endParaRPr>
          </a:p>
          <a:p>
            <a:pPr lvl="0" algn="l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</a:rPr>
              <a:t>Руководители:  </a:t>
            </a:r>
            <a:r>
              <a:rPr lang="ru-RU" sz="1600" dirty="0" smtClean="0">
                <a:solidFill>
                  <a:srgbClr val="FF0000"/>
                </a:solidFill>
                <a:latin typeface="Arial"/>
              </a:rPr>
              <a:t>О.А.Дрокин,  В.Р. Квакин.     </a:t>
            </a:r>
            <a:endParaRPr lang="ru-RU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53814"/>
            <a:ext cx="175548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</a:rPr>
              <a:t>(</a:t>
            </a: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</a:rPr>
              <a:t>уч-ся  7 –11  кл</a:t>
            </a: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</a:rPr>
              <a:t>)</a:t>
            </a:r>
          </a:p>
        </p:txBody>
      </p:sp>
      <p:pic>
        <p:nvPicPr>
          <p:cNvPr id="1031" name="Picture 7" descr="C:\Users\Наталья\Desktop\Новая папка\Volei-bol-dlya-detei-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074" y="1780422"/>
            <a:ext cx="18061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Наталья\Desktop\Новая папка\IMG_25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359"/>
            <a:ext cx="2357120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Новая папка\IMG_25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55"/>
            <a:ext cx="1932176" cy="13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Новая папка\IMG_2570.JPG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-13185"/>
            <a:ext cx="2013458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ºÐ°ÑÑÐ¸Ð½ÐºÐ° Ð±Ð°ÑÐºÐµÑÐ±Ð¾Ð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Ð°ÑÑÐ¸Ð½ÐºÐ¸ Ð¿Ð¾ Ð·Ð°Ð¿ÑÐ¾ÑÑ ÐºÐ°ÑÑÐ¸Ð½ÐºÐ° Ð±Ð°ÑÐºÐµÑÐ±Ð¾Ð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5"/>
            <a:ext cx="183569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23" y="1343175"/>
            <a:ext cx="874569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rgbClr val="CC3300"/>
                </a:solidFill>
                <a:latin typeface="Arial"/>
              </a:rPr>
              <a:t>секция </a:t>
            </a:r>
            <a:r>
              <a:rPr lang="ru-RU" b="1" dirty="0">
                <a:solidFill>
                  <a:srgbClr val="CC3300"/>
                </a:solidFill>
                <a:latin typeface="Arial"/>
              </a:rPr>
              <a:t>«Баскетбол</a:t>
            </a:r>
            <a:r>
              <a:rPr lang="ru-RU" sz="1400" b="1" dirty="0">
                <a:solidFill>
                  <a:srgbClr val="CC3300"/>
                </a:solidFill>
                <a:latin typeface="Arial"/>
              </a:rPr>
              <a:t>»      </a:t>
            </a:r>
            <a:r>
              <a:rPr lang="ru-RU" sz="1400" b="1" dirty="0" smtClean="0">
                <a:solidFill>
                  <a:srgbClr val="CC3300"/>
                </a:solidFill>
                <a:latin typeface="Arial"/>
              </a:rPr>
              <a:t>                                </a:t>
            </a:r>
            <a:r>
              <a:rPr lang="ru-RU" sz="1400" dirty="0">
                <a:solidFill>
                  <a:srgbClr val="CC3300"/>
                </a:solidFill>
                <a:latin typeface="Arial"/>
              </a:rPr>
              <a:t>(уч-ся </a:t>
            </a:r>
            <a:r>
              <a:rPr lang="ru-RU" sz="1400" dirty="0" smtClean="0">
                <a:solidFill>
                  <a:srgbClr val="CC3300"/>
                </a:solidFill>
                <a:latin typeface="Arial"/>
              </a:rPr>
              <a:t>1-3  классов)</a:t>
            </a:r>
          </a:p>
          <a:p>
            <a:pPr lvl="0" algn="l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 smtClean="0">
                <a:solidFill>
                  <a:srgbClr val="CC3300"/>
                </a:solidFill>
                <a:latin typeface="Arial"/>
              </a:rPr>
              <a:t>Руководитель: Д.Д. Худолей </a:t>
            </a:r>
            <a:endParaRPr lang="ru-RU" sz="1800" dirty="0">
              <a:solidFill>
                <a:srgbClr val="CC3300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815" y="2146472"/>
            <a:ext cx="87849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600" b="1" u="sng" dirty="0">
                <a:solidFill>
                  <a:srgbClr val="FEF9C5">
                    <a:lumMod val="25000"/>
                  </a:srgbClr>
                </a:solidFill>
                <a:latin typeface="Arial"/>
              </a:rPr>
              <a:t>ОСНОВНАЯ ЦЕЛЬ</a:t>
            </a:r>
            <a:r>
              <a:rPr lang="ru-RU" sz="1600" b="1" dirty="0">
                <a:solidFill>
                  <a:srgbClr val="FEF9C5">
                    <a:lumMod val="25000"/>
                  </a:srgbClr>
                </a:solidFill>
                <a:latin typeface="Arial"/>
              </a:rPr>
              <a:t>: </a:t>
            </a:r>
            <a:r>
              <a:rPr lang="ru-RU" sz="1400" b="1" i="1" dirty="0">
                <a:ln w="12700">
                  <a:solidFill>
                    <a:srgbClr val="808080">
                      <a:satMod val="155000"/>
                    </a:srgbClr>
                  </a:solidFill>
                  <a:prstDash val="solid"/>
                </a:ln>
                <a:solidFill>
                  <a:srgbClr val="CC330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привитие интереса к систематическим занятиям физическими упражнениями, укрепление здоровья, развитие  и совершенствование двигательных умений и навыков.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923" y="2857175"/>
            <a:ext cx="905191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Плюсы: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Крепкое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здоровье.</a:t>
            </a:r>
            <a:r>
              <a:rPr lang="ru-RU" sz="1200" dirty="0"/>
              <a:t> Баскетбол развивает не только руки или ноги — он требует большой выносливости и действует на все группы мышц, укрепляя вместе с тем нервную, сердечно-сосудистую и дыхательную системы маленького спортсмена. Также баскетбол, как и любой спорт, снижает риск заболеваний: от сезонной простуды до серьезных болезней.</a:t>
            </a:r>
          </a:p>
          <a:p>
            <a:pPr algn="just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Социальные навыки.</a:t>
            </a:r>
            <a:r>
              <a:rPr lang="ru-RU" sz="1200" dirty="0"/>
              <a:t> Любой командный спорт помогает социализироваться, но именно в баскетболе обретают уверенность в себе высокие дети, особенно девочки, которые в обычном коллективе могут чувствовать себя белыми воронами. Кроме того, командная работа учит дисциплине, взаимопомощи, альтруизму и дарит чувство товарищества, которое необходимо любому ребенку.</a:t>
            </a:r>
          </a:p>
          <a:p>
            <a:pPr algn="just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Умственное развитие.</a:t>
            </a:r>
            <a:r>
              <a:rPr lang="ru-RU" sz="1200" dirty="0"/>
              <a:t> Стереотип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об умственных способностях спортсменов уж</a:t>
            </a:r>
            <a:r>
              <a:rPr lang="ru-RU" sz="1200" dirty="0"/>
              <a:t> точно не относится к баскетболу — здесь ребенка с малых лет учат быть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тактиком, аналитиком и прогнозистом. Быстро </a:t>
            </a:r>
            <a:r>
              <a:rPr lang="ru-RU" sz="1200" dirty="0"/>
              <a:t>среагировать на изменение ситуации, предсказать поведение противника,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за считаные секунды придумать сложную тактическую </a:t>
            </a:r>
            <a:r>
              <a:rPr lang="ru-RU" sz="1200" dirty="0"/>
              <a:t>комбинацию </a:t>
            </a:r>
            <a:endParaRPr lang="ru-RU" sz="1200" dirty="0" smtClean="0"/>
          </a:p>
          <a:p>
            <a:pPr algn="just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Доступность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1200" dirty="0"/>
              <a:t> Теоретически,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чтобы научиться играть в баскетбол, нужны только мяч </a:t>
            </a:r>
            <a:r>
              <a:rPr lang="ru-RU" sz="1200" dirty="0"/>
              <a:t>и кроссовки. Конечно, для профессионального уровня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понадобятся регулярные занятия в секции и хороший тренер, </a:t>
            </a:r>
            <a:r>
              <a:rPr lang="ru-RU" sz="1200" dirty="0"/>
              <a:t>но они не стоят заоблачных денег, а практиковаться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ребенок может в любое время и совершенно бесплатно во дворе или </a:t>
            </a:r>
            <a:r>
              <a:rPr lang="ru-RU" sz="1200" dirty="0"/>
              <a:t>в школьном спортивном зале,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Эмоциональная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разрядка.</a:t>
            </a:r>
            <a:r>
              <a:rPr lang="ru-RU" sz="1200" dirty="0"/>
              <a:t> 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Командные виды спорта хороши тем, что позволяют ребенку </a:t>
            </a:r>
            <a:r>
              <a:rPr lang="ru-RU" sz="1200" dirty="0"/>
              <a:t>не только получить заряд адреналина и выпустить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накопившуюся энергию, но и разделить сильные эмоции, будь то </a:t>
            </a:r>
            <a:r>
              <a:rPr lang="ru-RU" sz="1200" dirty="0"/>
              <a:t>победа или поражение, со своей командой, чувствовать единение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с другими людьми и развивать эмпатию.</a:t>
            </a:r>
          </a:p>
          <a:p>
            <a:pPr algn="just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Сильный характер.</a:t>
            </a:r>
            <a:r>
              <a:rPr lang="ru-RU" sz="1200" dirty="0"/>
              <a:t> Спортсмен,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особенно профессионал, — это всегда человек с сильным </a:t>
            </a:r>
            <a:r>
              <a:rPr lang="ru-RU" sz="1200" dirty="0"/>
              <a:t>характером и особой закалкой. А умение принимать поражения,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добиваться целей и контролировать себя очень </a:t>
            </a:r>
            <a:r>
              <a:rPr lang="ru-RU" sz="1200" dirty="0"/>
              <a:t>пригодятся ребенку в обычной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8940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Новая папка\IMG_21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60" y="316902"/>
            <a:ext cx="150723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лья\Desktop\Новая папка\теннис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576" y="5517232"/>
            <a:ext cx="1828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талья\Desktop\Новая папка\s1200теннис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576" y="1916832"/>
            <a:ext cx="1828800" cy="13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Новая папка\IMG_20151219_130504.jpg"/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576" y="3717032"/>
            <a:ext cx="170688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талья\Desktop\Новая папка\eb05bfbc055ef54a8530daf626b951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306" y="0"/>
            <a:ext cx="7668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5304" y="188640"/>
            <a:ext cx="7217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секция «Настольный теннис»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(уч-ся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4-7 классов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Руководитель: В.П. Августан 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927304"/>
            <a:ext cx="74888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ОСНОВНАЯ ЦЕЛЬ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:  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содействие всестороннему развитию личности, укрепление здоровья, воспитание потребности и умения самостоятельно заниматься физическими упражнениями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0104" y="1772816"/>
            <a:ext cx="74888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</a:rPr>
              <a:t>Плюсы:</a:t>
            </a:r>
          </a:p>
          <a:p>
            <a:pPr algn="just"/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</a:rPr>
              <a:t>Улучшают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зрение</a:t>
            </a:r>
            <a:r>
              <a:rPr lang="ru-RU" sz="1500" dirty="0"/>
              <a:t>. </a:t>
            </a:r>
            <a:r>
              <a:rPr lang="ru-RU" sz="1500" dirty="0">
                <a:solidFill>
                  <a:srgbClr val="000000"/>
                </a:solidFill>
              </a:rPr>
              <a:t>Постоянная фиксация взгляда на быстро двигающемся, то удаляющемся, то приближающемся мяче делает игру, по сути, одной большой зарядкой для глаз. Она в свою очередь хороша как для профилактики, так и для детей, уже имеющих слабую форму близорукости или дальнозоркости.</a:t>
            </a:r>
          </a:p>
          <a:p>
            <a:pPr algn="just"/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Тренируют реакцию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500" dirty="0">
                <a:solidFill>
                  <a:schemeClr val="bg1"/>
                </a:solidFill>
              </a:rPr>
              <a:t>Умение быстро реагировать — важнейшее в настольном теннисе. Вкупе с хорошей координацией и способностью концентрироваться это пригодится ребенку не только в нас</a:t>
            </a:r>
            <a:r>
              <a:rPr lang="ru-RU" sz="1500" dirty="0">
                <a:solidFill>
                  <a:srgbClr val="000000"/>
                </a:solidFill>
              </a:rPr>
              <a:t>тольном </a:t>
            </a:r>
            <a:r>
              <a:rPr lang="ru-RU" sz="1500" dirty="0">
                <a:solidFill>
                  <a:schemeClr val="bg1"/>
                </a:solidFill>
              </a:rPr>
              <a:t>теннисе, но и в другом спорте, а также в повседневной жизни. </a:t>
            </a:r>
            <a:endParaRPr lang="ru-RU" sz="1500" dirty="0" smtClean="0">
              <a:solidFill>
                <a:schemeClr val="bg1"/>
              </a:solidFill>
            </a:endParaRPr>
          </a:p>
          <a:p>
            <a:pPr algn="just"/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</a:rPr>
              <a:t>Укрепляют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здоровье</a:t>
            </a:r>
            <a:r>
              <a:rPr lang="ru-RU" sz="1500" dirty="0">
                <a:solidFill>
                  <a:schemeClr val="bg1"/>
                </a:solidFill>
              </a:rPr>
              <a:t>.  </a:t>
            </a:r>
            <a:r>
              <a:rPr lang="ru-RU" sz="1500" dirty="0" smtClean="0">
                <a:solidFill>
                  <a:schemeClr val="bg1"/>
                </a:solidFill>
              </a:rPr>
              <a:t>настольны</a:t>
            </a:r>
            <a:r>
              <a:rPr lang="ru-RU" sz="1500" dirty="0" smtClean="0">
                <a:solidFill>
                  <a:srgbClr val="000000"/>
                </a:solidFill>
              </a:rPr>
              <a:t>й </a:t>
            </a:r>
            <a:r>
              <a:rPr lang="ru-RU" sz="1500" dirty="0">
                <a:solidFill>
                  <a:srgbClr val="000000"/>
                </a:solidFill>
              </a:rPr>
              <a:t>теннис по</a:t>
            </a:r>
            <a:r>
              <a:rPr lang="ru-RU" sz="1500" dirty="0">
                <a:solidFill>
                  <a:schemeClr val="bg1"/>
                </a:solidFill>
              </a:rPr>
              <a:t>ложительно влияет на детский организм: улучшает иммунитет, ра</a:t>
            </a:r>
            <a:r>
              <a:rPr lang="ru-RU" sz="1500" dirty="0">
                <a:solidFill>
                  <a:srgbClr val="000000"/>
                </a:solidFill>
              </a:rPr>
              <a:t>звивает ды</a:t>
            </a:r>
            <a:r>
              <a:rPr lang="ru-RU" sz="1500" dirty="0">
                <a:solidFill>
                  <a:schemeClr val="bg1"/>
                </a:solidFill>
              </a:rPr>
              <a:t>хательную систему и опорно-двигательный аппарат, приводит мыш</a:t>
            </a:r>
            <a:r>
              <a:rPr lang="ru-RU" sz="1500" dirty="0">
                <a:solidFill>
                  <a:srgbClr val="000000"/>
                </a:solidFill>
              </a:rPr>
              <a:t>цы в тонус </a:t>
            </a:r>
            <a:r>
              <a:rPr lang="ru-RU" sz="1500" dirty="0">
                <a:solidFill>
                  <a:schemeClr val="bg1"/>
                </a:solidFill>
              </a:rPr>
              <a:t>и помогает снять стресс.</a:t>
            </a:r>
          </a:p>
          <a:p>
            <a:pPr algn="just"/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Развивают интеллект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Исследования корейских ученых показали, что свыше 90% игроков в настольный теннис имеют высокий уровень интеллекта. Этот вид спорта тренирует не только силу и выносливость, но и 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</a:rPr>
              <a:t>мозг</a:t>
            </a:r>
          </a:p>
          <a:p>
            <a:pPr algn="just"/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</a:rPr>
              <a:t>Формируют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характер </a:t>
            </a:r>
            <a:r>
              <a:rPr lang="ru-RU" sz="1500" b="1" i="1" dirty="0">
                <a:solidFill>
                  <a:schemeClr val="bg1"/>
                </a:solidFill>
              </a:rPr>
              <a:t>и личность</a:t>
            </a:r>
            <a:r>
              <a:rPr lang="ru-RU" sz="1500" dirty="0">
                <a:solidFill>
                  <a:schemeClr val="bg1"/>
                </a:solidFill>
              </a:rPr>
              <a:t>. Настольный теннис воспитывает в маленьком спортсмене такие важные качества, как упорство, трудолюбие, целеустремленность, умение рисковать и принимать поражения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Делают почерк лучше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500" dirty="0">
                <a:solidFill>
                  <a:schemeClr val="bg1"/>
                </a:solidFill>
              </a:rPr>
              <a:t>На первый взгляд может показаться, что между теннисом и каллиграфией никакой связи нет. На самом же деле она существует, причем довольно прямая: настольный теннис развивает мышцы кисти и мелкую моторику, что значительно улучшает почерк ребенка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Наталья\Desktop\Новая папка\DSC_01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304" y="-9266"/>
            <a:ext cx="1787835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ья\Desktop\Новая папка\P10102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6"/>
            <a:ext cx="1820672" cy="14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Новая папка\P10102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328" y="0"/>
            <a:ext cx="1820672" cy="13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лья\Desktop\Новая папка\1419764997_kernosbb5u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652" y="1245160"/>
            <a:ext cx="919765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лья\Desktop\Новая папка\IMG_065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116" y="5337"/>
            <a:ext cx="17881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аталья\Desktop\Новая папка\DSC_023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276" y="-9266"/>
            <a:ext cx="1773448" cy="12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309" y="1274097"/>
            <a:ext cx="885698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"/>
              </a:rPr>
              <a:t>секция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«Легкая атлетика»   </a:t>
            </a:r>
            <a:r>
              <a:rPr lang="ru-RU" sz="1800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Arial"/>
              </a:rPr>
              <a:t>                         </a:t>
            </a:r>
            <a:r>
              <a:rPr lang="ru-RU" sz="1400" dirty="0">
                <a:solidFill>
                  <a:srgbClr val="FF0000"/>
                </a:solidFill>
                <a:latin typeface="Arial"/>
              </a:rPr>
              <a:t>(уч-ся  1 – 2 х  </a:t>
            </a:r>
            <a:r>
              <a:rPr lang="ru-RU" sz="1400" dirty="0" smtClean="0">
                <a:solidFill>
                  <a:srgbClr val="FF0000"/>
                </a:solidFill>
                <a:latin typeface="Arial"/>
              </a:rPr>
              <a:t>классов)</a:t>
            </a:r>
            <a:endParaRPr lang="ru-RU" sz="1400" dirty="0">
              <a:solidFill>
                <a:srgbClr val="FF0000"/>
              </a:solidFill>
              <a:latin typeface="Arial"/>
            </a:endParaRPr>
          </a:p>
          <a:p>
            <a:pPr lvl="0" algn="l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  <a:latin typeface="Arial"/>
              </a:rPr>
              <a:t>Руководитель: А.А. Парыгина</a:t>
            </a:r>
            <a:endParaRPr lang="ru-RU" sz="18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091266"/>
            <a:ext cx="88569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 defTabSz="7112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600" b="1" u="sng" dirty="0">
                <a:solidFill>
                  <a:srgbClr val="FF0000"/>
                </a:solidFill>
                <a:latin typeface="Arial"/>
              </a:rPr>
              <a:t>ОСНОВНАЯ ЦЕЛЬ</a:t>
            </a:r>
            <a:r>
              <a:rPr lang="ru-RU" sz="1600" b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приобщение к здоровому образу жизни, воспитание ответственности за свое здоровье, повышение работоспособности, развитие физических качеств.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89" y="2924944"/>
            <a:ext cx="914399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Open Sans"/>
              </a:rPr>
              <a:t>Плюсы:</a:t>
            </a:r>
          </a:p>
          <a:p>
            <a:pPr algn="just"/>
            <a:endParaRPr lang="ru-RU" sz="1400" dirty="0">
              <a:solidFill>
                <a:schemeClr val="bg2">
                  <a:lumMod val="50000"/>
                </a:schemeClr>
              </a:solidFill>
              <a:latin typeface="Open Sans"/>
            </a:endParaRPr>
          </a:p>
          <a:p>
            <a:pPr algn="just"/>
            <a:r>
              <a:rPr lang="ru-RU" sz="1500" dirty="0" smtClean="0">
                <a:solidFill>
                  <a:schemeClr val="bg2">
                    <a:lumMod val="50000"/>
                  </a:schemeClr>
                </a:solidFill>
                <a:latin typeface="Open Sans"/>
              </a:rPr>
              <a:t>Легкая 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атлетика бесспорно </a:t>
            </a:r>
            <a:r>
              <a:rPr lang="ru-RU" sz="1500" b="1" i="1" dirty="0">
                <a:solidFill>
                  <a:srgbClr val="FF0000"/>
                </a:solidFill>
                <a:latin typeface="inherit"/>
              </a:rPr>
              <a:t>полезна для физического здоровья малышей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. Благодаря регулярным занятиям, укрепляется мышечная и костная системы; развивается сила, ловкость, скорость; повышается общая выносливость к спортивным нагрузкам; улучшается иммунитет.</a:t>
            </a:r>
          </a:p>
          <a:p>
            <a:pPr algn="just"/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Кроме пользы для здоровья, легкая атлетика </a:t>
            </a:r>
            <a:r>
              <a:rPr lang="ru-RU" sz="1500" b="1" i="1" dirty="0">
                <a:solidFill>
                  <a:srgbClr val="FF0000"/>
                </a:solidFill>
                <a:latin typeface="inherit"/>
              </a:rPr>
              <a:t>хороша и в психологическом отношении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: ребенок учится ставить цели и достигать их, а также сохранять позитивный взгляд в случае неудач.</a:t>
            </a:r>
          </a:p>
          <a:p>
            <a:pPr algn="just"/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Кроме того, легкая атлетика это </a:t>
            </a:r>
            <a:r>
              <a:rPr lang="ru-RU" sz="1500" b="1" i="1" dirty="0">
                <a:solidFill>
                  <a:srgbClr val="FF0000"/>
                </a:solidFill>
                <a:latin typeface="inherit"/>
              </a:rPr>
              <a:t>доступный вид спорта</a:t>
            </a:r>
            <a:r>
              <a:rPr lang="ru-RU" sz="1500" dirty="0">
                <a:solidFill>
                  <a:srgbClr val="FF0000"/>
                </a:solidFill>
                <a:latin typeface="Open Sans"/>
              </a:rPr>
              <a:t>. 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Занятия могут проходить как в специально оборудованном зале, так и на свежем воздухе: например, на спортивной площадке школьного двора. Сложное спортивное оборудование не требуется.</a:t>
            </a:r>
          </a:p>
          <a:p>
            <a:pPr algn="just"/>
            <a:r>
              <a:rPr lang="ru-RU" sz="1500" b="1" i="1" dirty="0">
                <a:solidFill>
                  <a:srgbClr val="FF0000"/>
                </a:solidFill>
                <a:latin typeface="inherit"/>
              </a:rPr>
              <a:t>Право выбора</a:t>
            </a:r>
            <a:r>
              <a:rPr lang="ru-RU" sz="1500" dirty="0">
                <a:solidFill>
                  <a:srgbClr val="FF0000"/>
                </a:solidFill>
                <a:latin typeface="Open Sans"/>
              </a:rPr>
              <a:t>. 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Пожалуй, это единственный спорт, который может похвастаться разнообразием. Ребенок может выбрать любой понравившийся ему вид легкой атлетики: бег, прыжки в высоту или в длину, метание, многоборье, спортивная ходьба и многое другое.</a:t>
            </a:r>
          </a:p>
          <a:p>
            <a:pPr algn="just"/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Легкая атлетика </a:t>
            </a:r>
            <a:r>
              <a:rPr lang="ru-RU" sz="1500" b="1" i="1" dirty="0">
                <a:solidFill>
                  <a:srgbClr val="FF0000"/>
                </a:solidFill>
                <a:latin typeface="inherit"/>
              </a:rPr>
              <a:t>тренирует работу в команде</a:t>
            </a:r>
            <a:r>
              <a:rPr lang="ru-RU" sz="1500" dirty="0">
                <a:solidFill>
                  <a:srgbClr val="FF0000"/>
                </a:solidFill>
                <a:latin typeface="Open Sans"/>
              </a:rPr>
              <a:t>. 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>На всевозможные эстафетах, марафонах и состязаниях, где важна слаженность участников, у ребенка будет возможность практиковать межличностное общение с другими детьми — спортсменами.</a:t>
            </a:r>
            <a:endParaRPr lang="ru-RU" sz="1500" b="0" i="0" dirty="0">
              <a:solidFill>
                <a:schemeClr val="bg2">
                  <a:lumMod val="50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78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¨Ð°ÑÐ¼Ð°ÑÑ Ð´Ð»Ñ Ð´ÐµÑÐµÐ¸Ì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966532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" y="3789040"/>
            <a:ext cx="2396490" cy="11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Наталья\Desktop\Новая папка\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" y="1772816"/>
            <a:ext cx="201168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ья\Desktop\Новая папка\ch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7380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ºÐ°ÑÑÐ¸Ð½ÐºÐ° ÑÐ°ÑÐºÐ¸ ÑÐ°ÑÐ¼Ð°ÑÑ"/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-26505"/>
            <a:ext cx="1763682" cy="13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75117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/>
              </a:rPr>
              <a:t>секция 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</a:rPr>
              <a:t>«Шашки-шахматы</a:t>
            </a:r>
            <a:r>
              <a:rPr lang="ru-RU" sz="1400" b="1" dirty="0" smtClean="0">
                <a:solidFill>
                  <a:schemeClr val="bg1"/>
                </a:solidFill>
                <a:latin typeface="Arial"/>
              </a:rPr>
              <a:t>»       </a:t>
            </a:r>
            <a:r>
              <a:rPr lang="ru-RU" sz="1600" b="1" dirty="0">
                <a:solidFill>
                  <a:schemeClr val="bg1"/>
                </a:solidFill>
                <a:latin typeface="Arial"/>
              </a:rPr>
              <a:t>(уч-ся </a:t>
            </a:r>
            <a:r>
              <a:rPr lang="ru-RU" sz="1600" b="1" dirty="0" smtClean="0">
                <a:solidFill>
                  <a:schemeClr val="bg1"/>
                </a:solidFill>
                <a:latin typeface="Arial"/>
              </a:rPr>
              <a:t>1-4 </a:t>
            </a:r>
            <a:r>
              <a:rPr lang="ru-RU" sz="1600" b="1" dirty="0">
                <a:solidFill>
                  <a:schemeClr val="bg1"/>
                </a:solidFill>
                <a:latin typeface="Arial"/>
              </a:rPr>
              <a:t>кл</a:t>
            </a:r>
            <a:r>
              <a:rPr lang="ru-RU" sz="1600" b="1" dirty="0" smtClean="0">
                <a:solidFill>
                  <a:schemeClr val="bg1"/>
                </a:solidFill>
                <a:latin typeface="Arial"/>
              </a:rPr>
              <a:t>.)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latin typeface="Arial"/>
              </a:rPr>
              <a:t>Руководитель: С.П. Гладышев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8596" y="1193232"/>
            <a:ext cx="6750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Open Sans"/>
              </a:rPr>
              <a:t>Плюсы:</a:t>
            </a:r>
            <a:r>
              <a:rPr lang="ru-RU" sz="1600" dirty="0" smtClean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Open Sans"/>
              </a:rPr>
              <a:t>У</a:t>
            </a:r>
            <a:r>
              <a:rPr lang="ru-RU" sz="1600" dirty="0">
                <a:solidFill>
                  <a:schemeClr val="bg1"/>
                </a:solidFill>
                <a:latin typeface="Open Sans"/>
              </a:rPr>
              <a:t> шахмат есть свои очевидные плюсы</a:t>
            </a:r>
            <a:r>
              <a:rPr lang="ru-RU" sz="1600" dirty="0">
                <a:solidFill>
                  <a:srgbClr val="000000"/>
                </a:solidFill>
                <a:latin typeface="Open Sans"/>
              </a:rPr>
              <a:t>. Среди них:</a:t>
            </a:r>
          </a:p>
          <a:p>
            <a:pPr algn="just">
              <a:buFont typeface="Arial"/>
              <a:buChar char="•"/>
            </a:pPr>
            <a:r>
              <a:rPr lang="ru-RU" sz="1600" b="1" i="1" dirty="0">
                <a:solidFill>
                  <a:schemeClr val="bg1"/>
                </a:solidFill>
                <a:latin typeface="inherit"/>
              </a:rPr>
              <a:t>Гармоничное развитие мозга.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 Во время игры активно работают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оба полушария. Благодаря 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этому ребенок развивает как логику, так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и интуицию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sz="1600" b="1" i="1" dirty="0">
                <a:solidFill>
                  <a:schemeClr val="bg1"/>
                </a:solidFill>
                <a:latin typeface="inherit"/>
              </a:rPr>
              <a:t>Благоприятное</a:t>
            </a:r>
            <a:r>
              <a:rPr lang="ru-RU" sz="1600" b="1" i="1" dirty="0">
                <a:solidFill>
                  <a:srgbClr val="000000"/>
                </a:solidFill>
                <a:latin typeface="inherit"/>
              </a:rPr>
              <a:t> воздействие на нервную систему.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 Если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у ребенка нет серьезных 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болезней нервной системы, то шахматы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пойдут ему на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 пользу. Во время игры развивается и тренируется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логика, концентрация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, память, а также абстрактное мышление.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Давно замечено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, что дети, которые занимаются шахматами быстрее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развиваются 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и демонстрируют показатели успеваемости выше чем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у сверстников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sz="1600" b="1" i="1" dirty="0">
                <a:solidFill>
                  <a:schemeClr val="bg1"/>
                </a:solidFill>
                <a:latin typeface="inherit"/>
              </a:rPr>
              <a:t>Положительные эмоции</a:t>
            </a:r>
            <a:r>
              <a:rPr lang="ru-RU" sz="1600" b="1" i="1" dirty="0">
                <a:solidFill>
                  <a:srgbClr val="000000"/>
                </a:solidFill>
                <a:latin typeface="inherit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 Когда ребенок разберется в игре,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он начнет 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получать от нее истинное удовольствие, а значит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хорошее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 настроение ему обеспечено.</a:t>
            </a:r>
          </a:p>
          <a:p>
            <a:pPr algn="just">
              <a:buFont typeface="Arial"/>
              <a:buChar char="•"/>
            </a:pPr>
            <a:r>
              <a:rPr lang="ru-RU" sz="1600" b="1" i="1" dirty="0">
                <a:solidFill>
                  <a:schemeClr val="bg1"/>
                </a:solidFill>
                <a:latin typeface="inherit"/>
              </a:rPr>
              <a:t>Дисциплина</a:t>
            </a:r>
            <a:r>
              <a:rPr lang="ru-RU" sz="1600" b="1" i="1" dirty="0">
                <a:solidFill>
                  <a:srgbClr val="000000"/>
                </a:solidFill>
                <a:latin typeface="inherit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 Из-за того, что во время игры необходимо постоянно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концент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рироваться, обдумывать каждый ход, развивается выдержка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и дисциплина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. Благодаря этим качествам ребенок-шахматист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вряд ли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 совершит необдуманный, опрометчивый поступок.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Он вероятнее 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всего вырастет целеустремленным и взвешенным </a:t>
            </a:r>
            <a:r>
              <a:rPr lang="ru-RU" sz="1600" dirty="0">
                <a:solidFill>
                  <a:schemeClr val="bg1"/>
                </a:solidFill>
                <a:latin typeface="inherit"/>
              </a:rPr>
              <a:t>человеком</a:t>
            </a:r>
            <a:r>
              <a:rPr lang="ru-RU" sz="1400" dirty="0">
                <a:solidFill>
                  <a:srgbClr val="2E2E2E"/>
                </a:solidFill>
                <a:latin typeface="inherit"/>
              </a:rPr>
              <a:t>.</a:t>
            </a:r>
            <a:endParaRPr lang="ru-RU" sz="1400" b="0" i="0" dirty="0">
              <a:solidFill>
                <a:srgbClr val="2E2E2E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6309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0"/>
            <a:ext cx="2448272" cy="153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152A83">
                <a:alpha val="50000"/>
              </a:srgbClr>
            </a:outerShdw>
          </a:effectLst>
        </p:spPr>
      </p:pic>
      <p:pic>
        <p:nvPicPr>
          <p:cNvPr id="2056" name="Picture 8" descr="ÐÐ°ÑÑÐ¸Ð½ÐºÐ¸ Ð¿Ð¾ Ð·Ð°Ð¿ÑÐ¾ÑÑ ÐºÐ°ÑÑÐ¸Ð½ÐºÐ° Ð¿Ð¾Ð´Ð²Ð¸Ð¶Ð½ÑÐµ Ð¸Ð³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-39248"/>
            <a:ext cx="3024336" cy="13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ºÐ°ÑÑÐ¸Ð½ÐºÐ° Ð¿Ð¾Ð´Ð²Ð¸Ð¶Ð½ÑÐµ Ð¸Ð³ÑÑ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ºÐ°ÑÑÐ¸Ð½ÐºÐ° Ð¿Ð¾Ð´Ð²Ð¸Ð¶Ð½ÑÐµ Ð¸Ð³ÑÑ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1196751"/>
            <a:ext cx="9144000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96751"/>
            <a:ext cx="8769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b="1" dirty="0">
                <a:solidFill>
                  <a:srgbClr val="002060"/>
                </a:solidFill>
              </a:rPr>
              <a:t>секция </a:t>
            </a:r>
            <a:r>
              <a:rPr lang="ru-RU" b="1" dirty="0" smtClean="0">
                <a:solidFill>
                  <a:srgbClr val="C00000"/>
                </a:solidFill>
              </a:rPr>
              <a:t>«Подвижные игры»                          </a:t>
            </a:r>
            <a:r>
              <a:rPr lang="ru-RU" sz="1800" b="1" dirty="0" smtClean="0">
                <a:solidFill>
                  <a:srgbClr val="002060"/>
                </a:solidFill>
              </a:rPr>
              <a:t>(</a:t>
            </a:r>
            <a:r>
              <a:rPr lang="ru-RU" sz="1800" b="1" dirty="0">
                <a:solidFill>
                  <a:srgbClr val="002060"/>
                </a:solidFill>
              </a:rPr>
              <a:t>уч-ся </a:t>
            </a:r>
            <a:r>
              <a:rPr lang="ru-RU" sz="1800" b="1" dirty="0" smtClean="0">
                <a:solidFill>
                  <a:srgbClr val="002060"/>
                </a:solidFill>
              </a:rPr>
              <a:t>4-5 </a:t>
            </a:r>
            <a:r>
              <a:rPr lang="ru-RU" sz="1800" b="1" dirty="0">
                <a:solidFill>
                  <a:srgbClr val="002060"/>
                </a:solidFill>
              </a:rPr>
              <a:t>классов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  <a:p>
            <a:pPr lvl="0" algn="just"/>
            <a:r>
              <a:rPr lang="ru-RU" sz="1800" b="1" dirty="0">
                <a:solidFill>
                  <a:srgbClr val="002060"/>
                </a:solidFill>
              </a:rPr>
              <a:t>Руководитель: </a:t>
            </a:r>
            <a:r>
              <a:rPr lang="ru-RU" sz="1800" b="1" dirty="0" smtClean="0">
                <a:solidFill>
                  <a:srgbClr val="C00000"/>
                </a:solidFill>
              </a:rPr>
              <a:t>О.Н. Санникова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2780928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1600" dirty="0">
                <a:solidFill>
                  <a:srgbClr val="000000"/>
                </a:solidFill>
              </a:rPr>
              <a:t>Подвижные игры – наиболее доступный и эффективный метод воздействия на ребенка при его активной помощи. 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Игра </a:t>
            </a:r>
            <a:r>
              <a:rPr lang="ru-RU" sz="1600" dirty="0">
                <a:solidFill>
                  <a:srgbClr val="000000"/>
                </a:solidFill>
              </a:rPr>
              <a:t>– естественный спутник жизни ребенка и поэтому отвечает законам, заложенным самой природой в развивающемся организме ребенка – неуемной потребности его в жизнерадостных движениях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Преимущество подвижных игр перед строго дозируемыми упражнениями в том, что игра всегда связана с инициативой, фантазией, творчеством, протекает эмоционально, стимулирует двигательную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42871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010" y="285390"/>
            <a:ext cx="25542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98150"/>
            <a:ext cx="3123059" cy="251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467" y="3576494"/>
            <a:ext cx="2943245" cy="196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" descr="C:\Users\User\Desktop\запорожIMG_18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842" y="3613542"/>
            <a:ext cx="23399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755" y="580809"/>
            <a:ext cx="2903213" cy="170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6" descr="ANd9GcSMENM65PbLt10cbD-x51I_mb_Cm3cTQJk9HgR42vSBUjllkd7K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317" y="2186953"/>
            <a:ext cx="16383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07297" y="69432"/>
            <a:ext cx="7273015" cy="642937"/>
            <a:chOff x="1388" y="1159"/>
            <a:chExt cx="2952" cy="228"/>
          </a:xfrm>
        </p:grpSpPr>
        <p:sp>
          <p:nvSpPr>
            <p:cNvPr id="6" name="AutoShape 17"/>
            <p:cNvSpPr>
              <a:spLocks noChangeArrowheads="1"/>
            </p:cNvSpPr>
            <p:nvPr/>
          </p:nvSpPr>
          <p:spPr bwMode="ltGray">
            <a:xfrm>
              <a:off x="1388" y="1159"/>
              <a:ext cx="2952" cy="22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FF7F00"/>
                </a:gs>
                <a:gs pos="50000">
                  <a:srgbClr val="FF7F00">
                    <a:gamma/>
                    <a:shade val="92157"/>
                    <a:invGamma/>
                  </a:srgbClr>
                </a:gs>
                <a:gs pos="100000">
                  <a:srgbClr val="FF7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395" y="1166"/>
              <a:ext cx="2941" cy="211"/>
              <a:chOff x="1395" y="1166"/>
              <a:chExt cx="2941" cy="211"/>
            </a:xfrm>
          </p:grpSpPr>
          <p:sp>
            <p:nvSpPr>
              <p:cNvPr id="8" name="AutoShape 19"/>
              <p:cNvSpPr>
                <a:spLocks noChangeArrowheads="1"/>
              </p:cNvSpPr>
              <p:nvPr/>
            </p:nvSpPr>
            <p:spPr bwMode="ltGray">
              <a:xfrm>
                <a:off x="1395" y="1322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7F00">
                      <a:alpha val="0"/>
                    </a:srgbClr>
                  </a:gs>
                  <a:gs pos="100000">
                    <a:srgbClr val="FF7F00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utoShape 20"/>
              <p:cNvSpPr>
                <a:spLocks noChangeArrowheads="1"/>
              </p:cNvSpPr>
              <p:nvPr/>
            </p:nvSpPr>
            <p:spPr bwMode="ltGray">
              <a:xfrm>
                <a:off x="1395" y="1166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7F00">
                      <a:gamma/>
                      <a:tint val="22353"/>
                      <a:invGamma/>
                    </a:srgbClr>
                  </a:gs>
                  <a:gs pos="100000">
                    <a:srgbClr val="FF7F00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" name="Rectangle 93"/>
          <p:cNvSpPr txBox="1">
            <a:spLocks noChangeArrowheads="1"/>
          </p:cNvSpPr>
          <p:nvPr/>
        </p:nvSpPr>
        <p:spPr bwMode="gray">
          <a:xfrm>
            <a:off x="213874" y="136107"/>
            <a:ext cx="692721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kern="0" dirty="0" smtClean="0">
                <a:solidFill>
                  <a:srgbClr val="FFFFFF"/>
                </a:solidFill>
              </a:rPr>
              <a:t>   Школьная     спортивная      лига</a:t>
            </a:r>
          </a:p>
        </p:txBody>
      </p:sp>
      <p:pic>
        <p:nvPicPr>
          <p:cNvPr id="11" name="Picture 30" descr="1"/>
          <p:cNvPicPr>
            <a:picLocks noChangeAspect="1" noChangeArrowheads="1"/>
          </p:cNvPicPr>
          <p:nvPr/>
        </p:nvPicPr>
        <p:blipFill>
          <a:blip r:embed="rId9" cstate="screen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74" y="26317"/>
            <a:ext cx="9366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23" y="748567"/>
            <a:ext cx="3389541" cy="48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6" y="1958822"/>
            <a:ext cx="3430538" cy="44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76" y="2440074"/>
            <a:ext cx="3336098" cy="5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37791"/>
            <a:ext cx="338094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79"/>
          <p:cNvGrpSpPr>
            <a:grpSpLocks/>
          </p:cNvGrpSpPr>
          <p:nvPr/>
        </p:nvGrpSpPr>
        <p:grpSpPr bwMode="auto">
          <a:xfrm>
            <a:off x="125423" y="3028764"/>
            <a:ext cx="3194113" cy="440878"/>
            <a:chOff x="2293" y="3198"/>
            <a:chExt cx="1335" cy="672"/>
          </a:xfrm>
        </p:grpSpPr>
        <p:sp>
          <p:nvSpPr>
            <p:cNvPr id="27" name="AutoShape 80"/>
            <p:cNvSpPr>
              <a:spLocks noChangeArrowheads="1"/>
            </p:cNvSpPr>
            <p:nvPr/>
          </p:nvSpPr>
          <p:spPr bwMode="ltGray">
            <a:xfrm>
              <a:off x="2293" y="319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6FB9D7"/>
                </a:gs>
                <a:gs pos="100000">
                  <a:srgbClr val="6FB9D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 81" descr="Picture4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3216"/>
              <a:ext cx="38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84"/>
          <p:cNvSpPr>
            <a:spLocks noChangeArrowheads="1"/>
          </p:cNvSpPr>
          <p:nvPr/>
        </p:nvSpPr>
        <p:spPr bwMode="auto">
          <a:xfrm>
            <a:off x="443151" y="3064537"/>
            <a:ext cx="2759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solidFill>
                  <a:srgbClr val="FFFFFF"/>
                </a:solidFill>
                <a:cs typeface="Arial" charset="0"/>
              </a:rPr>
              <a:t>легкая </a:t>
            </a:r>
            <a:r>
              <a:rPr lang="ru-RU" altLang="ru-RU" sz="1800" b="1" dirty="0">
                <a:solidFill>
                  <a:srgbClr val="FFFFFF"/>
                </a:solidFill>
                <a:cs typeface="Arial" charset="0"/>
              </a:rPr>
              <a:t>атлетика</a:t>
            </a:r>
            <a:r>
              <a:rPr lang="en-US" altLang="ru-RU" sz="1800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3" name="Rectangle 83"/>
          <p:cNvSpPr>
            <a:spLocks noChangeArrowheads="1"/>
          </p:cNvSpPr>
          <p:nvPr/>
        </p:nvSpPr>
        <p:spPr bwMode="auto">
          <a:xfrm>
            <a:off x="454733" y="1969205"/>
            <a:ext cx="2587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FFFFFF"/>
                </a:solidFill>
                <a:cs typeface="Arial" charset="0"/>
              </a:rPr>
              <a:t>м</a:t>
            </a:r>
            <a:r>
              <a:rPr lang="ru-RU" altLang="ru-RU" sz="1800" b="1" dirty="0" smtClean="0">
                <a:solidFill>
                  <a:srgbClr val="FFFFFF"/>
                </a:solidFill>
                <a:cs typeface="Arial" charset="0"/>
              </a:rPr>
              <a:t>ини-футбол</a:t>
            </a:r>
            <a:endParaRPr lang="en-US" altLang="ru-RU" sz="18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Rectangle 100"/>
          <p:cNvSpPr>
            <a:spLocks noChangeArrowheads="1"/>
          </p:cNvSpPr>
          <p:nvPr/>
        </p:nvSpPr>
        <p:spPr bwMode="auto">
          <a:xfrm>
            <a:off x="350015" y="2507158"/>
            <a:ext cx="2984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FFFFFF"/>
                </a:solidFill>
                <a:cs typeface="Arial" charset="0"/>
              </a:rPr>
              <a:t>к</a:t>
            </a:r>
            <a:r>
              <a:rPr lang="ru-RU" altLang="ru-RU" sz="1800" b="1" dirty="0" smtClean="0">
                <a:solidFill>
                  <a:srgbClr val="FFFFFF"/>
                </a:solidFill>
                <a:cs typeface="Arial" charset="0"/>
              </a:rPr>
              <a:t>онькобежный спорт</a:t>
            </a:r>
            <a:endParaRPr lang="en-US" altLang="ru-RU" sz="18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1" name="Group 13"/>
          <p:cNvGrpSpPr>
            <a:grpSpLocks/>
          </p:cNvGrpSpPr>
          <p:nvPr/>
        </p:nvGrpSpPr>
        <p:grpSpPr bwMode="auto">
          <a:xfrm>
            <a:off x="149128" y="1366340"/>
            <a:ext cx="3198736" cy="436694"/>
            <a:chOff x="4320" y="1152"/>
            <a:chExt cx="414" cy="402"/>
          </a:xfrm>
        </p:grpSpPr>
        <p:sp>
          <p:nvSpPr>
            <p:cNvPr id="42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1800" dirty="0">
                <a:solidFill>
                  <a:srgbClr val="FDF58D"/>
                </a:solidFill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 dirty="0">
                <a:solidFill>
                  <a:srgbClr val="FDF58D"/>
                </a:solidFill>
              </a:endParaRPr>
            </a:p>
          </p:txBody>
        </p:sp>
      </p:grpSp>
      <p:sp>
        <p:nvSpPr>
          <p:cNvPr id="44" name="Rectangle 17"/>
          <p:cNvSpPr>
            <a:spLocks noChangeArrowheads="1"/>
          </p:cNvSpPr>
          <p:nvPr/>
        </p:nvSpPr>
        <p:spPr bwMode="black">
          <a:xfrm>
            <a:off x="363660" y="1301262"/>
            <a:ext cx="291853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r>
              <a:rPr lang="ru-RU" altLang="ru-RU" sz="1800" b="1" dirty="0">
                <a:solidFill>
                  <a:srgbClr val="FFFFFF"/>
                </a:solidFill>
              </a:rPr>
              <a:t>л</a:t>
            </a:r>
            <a:r>
              <a:rPr lang="ru-RU" altLang="ru-RU" sz="1800" b="1" dirty="0" smtClean="0">
                <a:solidFill>
                  <a:srgbClr val="FFFFFF"/>
                </a:solidFill>
              </a:rPr>
              <a:t>ыжные гонки</a:t>
            </a:r>
            <a:endParaRPr lang="en-US" altLang="ru-RU" sz="1800" b="1" dirty="0">
              <a:solidFill>
                <a:srgbClr val="FFFFFF"/>
              </a:solidFill>
            </a:endParaRPr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 rot="-5400000">
            <a:off x="2306154" y="2114145"/>
            <a:ext cx="3845439" cy="1368152"/>
            <a:chOff x="564" y="1992"/>
            <a:chExt cx="2658" cy="984"/>
          </a:xfrm>
        </p:grpSpPr>
        <p:sp>
          <p:nvSpPr>
            <p:cNvPr id="46" name="Freeform 19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invGray">
            <a:xfrm>
              <a:off x="1774" y="1992"/>
              <a:ext cx="231" cy="9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Rectangle 100"/>
          <p:cNvSpPr>
            <a:spLocks noChangeArrowheads="1"/>
          </p:cNvSpPr>
          <p:nvPr/>
        </p:nvSpPr>
        <p:spPr bwMode="auto">
          <a:xfrm>
            <a:off x="330900" y="3537791"/>
            <a:ext cx="287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solidFill>
                  <a:srgbClr val="FFFFFF"/>
                </a:solidFill>
                <a:cs typeface="Arial" charset="0"/>
              </a:rPr>
              <a:t>настольный теннис</a:t>
            </a:r>
            <a:endParaRPr lang="en-US" altLang="ru-RU" sz="1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1" name="Text Box 10"/>
          <p:cNvSpPr txBox="1">
            <a:spLocks noChangeArrowheads="1"/>
          </p:cNvSpPr>
          <p:nvPr/>
        </p:nvSpPr>
        <p:spPr bwMode="gray">
          <a:xfrm>
            <a:off x="840155" y="803947"/>
            <a:ext cx="1796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800" b="1" dirty="0" smtClean="0">
                <a:solidFill>
                  <a:srgbClr val="CC3300">
                    <a:lumMod val="20000"/>
                    <a:lumOff val="80000"/>
                  </a:srgbClr>
                </a:solidFill>
              </a:rPr>
              <a:t>шашки</a:t>
            </a:r>
            <a:endParaRPr lang="en-US" altLang="ru-RU" sz="1800" b="1" dirty="0">
              <a:solidFill>
                <a:srgbClr val="CC33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4" name="AutoShape 7"/>
          <p:cNvSpPr>
            <a:spLocks noChangeArrowheads="1"/>
          </p:cNvSpPr>
          <p:nvPr/>
        </p:nvSpPr>
        <p:spPr bwMode="ltGray">
          <a:xfrm rot="10800000">
            <a:off x="6481420" y="1929503"/>
            <a:ext cx="2682694" cy="2079313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dirty="0">
              <a:solidFill>
                <a:srgbClr val="FDF58D"/>
              </a:solidFill>
            </a:endParaRP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black">
          <a:xfrm>
            <a:off x="6968229" y="2153871"/>
            <a:ext cx="21602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FFFFFF"/>
                </a:solidFill>
              </a:rPr>
              <a:t>В школьном этапе </a:t>
            </a:r>
            <a:endParaRPr lang="ru-RU" altLang="ru-RU" sz="1600" b="1" dirty="0">
              <a:solidFill>
                <a:srgbClr val="FFFFFF"/>
              </a:solidFill>
            </a:endParaRPr>
          </a:p>
          <a:p>
            <a:r>
              <a:rPr lang="ru-RU" altLang="ru-RU" sz="1600" b="1" dirty="0">
                <a:solidFill>
                  <a:srgbClr val="FFFFFF"/>
                </a:solidFill>
              </a:rPr>
              <a:t>ШСЛ </a:t>
            </a:r>
          </a:p>
          <a:p>
            <a:r>
              <a:rPr lang="ru-RU" altLang="ru-RU" sz="1600" b="1" dirty="0">
                <a:solidFill>
                  <a:srgbClr val="FFFFFF"/>
                </a:solidFill>
              </a:rPr>
              <a:t>в </a:t>
            </a:r>
            <a:r>
              <a:rPr lang="ru-RU" altLang="ru-RU" sz="1600" b="1" dirty="0" smtClean="0">
                <a:solidFill>
                  <a:srgbClr val="FFFFFF"/>
                </a:solidFill>
              </a:rPr>
              <a:t>2017-18 </a:t>
            </a:r>
            <a:r>
              <a:rPr lang="ru-RU" altLang="ru-RU" sz="1600" b="1" dirty="0">
                <a:solidFill>
                  <a:srgbClr val="FFFFFF"/>
                </a:solidFill>
              </a:rPr>
              <a:t>уч.г.</a:t>
            </a:r>
          </a:p>
          <a:p>
            <a:r>
              <a:rPr lang="ru-RU" altLang="ru-RU" sz="1600" b="1" dirty="0">
                <a:solidFill>
                  <a:srgbClr val="FFFFFF"/>
                </a:solidFill>
              </a:rPr>
              <a:t>приняло участие</a:t>
            </a:r>
          </a:p>
          <a:p>
            <a:r>
              <a:rPr lang="ru-RU" altLang="ru-RU" sz="1600" b="1" dirty="0" smtClean="0">
                <a:solidFill>
                  <a:srgbClr val="FFFFFF"/>
                </a:solidFill>
              </a:rPr>
              <a:t>33% </a:t>
            </a:r>
            <a:r>
              <a:rPr lang="ru-RU" altLang="ru-RU" sz="1600" b="1" dirty="0">
                <a:solidFill>
                  <a:srgbClr val="FFFFFF"/>
                </a:solidFill>
              </a:rPr>
              <a:t>учащихся</a:t>
            </a:r>
          </a:p>
          <a:p>
            <a:r>
              <a:rPr lang="ru-RU" altLang="ru-RU" sz="1600" b="1" dirty="0">
                <a:solidFill>
                  <a:srgbClr val="FFFFFF"/>
                </a:solidFill>
              </a:rPr>
              <a:t>5-11 классов</a:t>
            </a: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371" y="5085184"/>
            <a:ext cx="3563945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283" y="5091814"/>
            <a:ext cx="2898717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87" y="4015750"/>
            <a:ext cx="33777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 Box 10"/>
          <p:cNvSpPr txBox="1">
            <a:spLocks noChangeArrowheads="1"/>
          </p:cNvSpPr>
          <p:nvPr/>
        </p:nvSpPr>
        <p:spPr bwMode="gray">
          <a:xfrm>
            <a:off x="859082" y="4069209"/>
            <a:ext cx="1796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800" b="1" dirty="0" smtClean="0">
                <a:solidFill>
                  <a:srgbClr val="CC3300">
                    <a:lumMod val="20000"/>
                    <a:lumOff val="80000"/>
                  </a:srgbClr>
                </a:solidFill>
              </a:rPr>
              <a:t>регби</a:t>
            </a:r>
            <a:endParaRPr lang="en-US" altLang="ru-RU" sz="1800" b="1" dirty="0">
              <a:solidFill>
                <a:srgbClr val="CC3300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61" y="4610634"/>
            <a:ext cx="3262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8500" y="4621911"/>
            <a:ext cx="1362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1800" b="1" dirty="0" smtClean="0">
                <a:solidFill>
                  <a:srgbClr val="FFFFFF"/>
                </a:solidFill>
                <a:cs typeface="Arial" charset="0"/>
              </a:rPr>
              <a:t>баскетбол</a:t>
            </a:r>
            <a:endParaRPr lang="en-US" altLang="ru-RU" sz="18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/>
      <p:bldP spid="44" grpId="0"/>
      <p:bldP spid="101" grpId="0"/>
      <p:bldP spid="104" grpId="0" animBg="1"/>
      <p:bldP spid="105" grpId="0"/>
      <p:bldP spid="50" grpId="0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157</TotalTime>
  <Words>453</Words>
  <Application>Microsoft Office PowerPoint</Application>
  <PresentationFormat>Экран (4:3)</PresentationFormat>
  <Paragraphs>131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powerpoint-template</vt:lpstr>
      <vt:lpstr>1_Tsv7_ani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Расписание работы кружков ФСК «СПАРТА»  на 2018-19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Наталья</dc:creator>
  <cp:lastModifiedBy>Ира</cp:lastModifiedBy>
  <cp:revision>22</cp:revision>
  <dcterms:created xsi:type="dcterms:W3CDTF">2018-11-11T06:04:25Z</dcterms:created>
  <dcterms:modified xsi:type="dcterms:W3CDTF">2018-11-27T14:31:35Z</dcterms:modified>
</cp:coreProperties>
</file>